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1" r:id="rId2"/>
  </p:sldMasterIdLst>
  <p:sldIdLst>
    <p:sldId id="321" r:id="rId3"/>
    <p:sldId id="322" r:id="rId4"/>
    <p:sldId id="323" r:id="rId5"/>
    <p:sldId id="324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563" r:id="rId16"/>
    <p:sldId id="334" r:id="rId17"/>
    <p:sldId id="335" r:id="rId18"/>
    <p:sldId id="336" r:id="rId19"/>
    <p:sldId id="337" r:id="rId20"/>
    <p:sldId id="338" r:id="rId21"/>
    <p:sldId id="339" r:id="rId22"/>
    <p:sldId id="340" r:id="rId23"/>
    <p:sldId id="341" r:id="rId24"/>
    <p:sldId id="342" r:id="rId25"/>
    <p:sldId id="343" r:id="rId26"/>
    <p:sldId id="344" r:id="rId27"/>
    <p:sldId id="345" r:id="rId28"/>
    <p:sldId id="346" r:id="rId29"/>
    <p:sldId id="347" r:id="rId30"/>
    <p:sldId id="348" r:id="rId31"/>
    <p:sldId id="349" r:id="rId32"/>
    <p:sldId id="351" r:id="rId33"/>
    <p:sldId id="352" r:id="rId34"/>
    <p:sldId id="353" r:id="rId35"/>
    <p:sldId id="354" r:id="rId36"/>
    <p:sldId id="355" r:id="rId37"/>
    <p:sldId id="356" r:id="rId38"/>
    <p:sldId id="357" r:id="rId39"/>
    <p:sldId id="358" r:id="rId40"/>
    <p:sldId id="359" r:id="rId41"/>
    <p:sldId id="360" r:id="rId42"/>
    <p:sldId id="362" r:id="rId43"/>
    <p:sldId id="363" r:id="rId44"/>
    <p:sldId id="364" r:id="rId45"/>
    <p:sldId id="365" r:id="rId46"/>
    <p:sldId id="366" r:id="rId47"/>
    <p:sldId id="367" r:id="rId48"/>
    <p:sldId id="368" r:id="rId49"/>
    <p:sldId id="369" r:id="rId50"/>
    <p:sldId id="370" r:id="rId51"/>
    <p:sldId id="371" r:id="rId52"/>
    <p:sldId id="372" r:id="rId53"/>
    <p:sldId id="373" r:id="rId54"/>
    <p:sldId id="531" r:id="rId55"/>
    <p:sldId id="374" r:id="rId56"/>
    <p:sldId id="376" r:id="rId57"/>
    <p:sldId id="377" r:id="rId58"/>
    <p:sldId id="380" r:id="rId59"/>
    <p:sldId id="381" r:id="rId60"/>
    <p:sldId id="382" r:id="rId61"/>
    <p:sldId id="532" r:id="rId62"/>
    <p:sldId id="533" r:id="rId63"/>
    <p:sldId id="383" r:id="rId64"/>
    <p:sldId id="385" r:id="rId65"/>
    <p:sldId id="386" r:id="rId66"/>
    <p:sldId id="387" r:id="rId67"/>
    <p:sldId id="390" r:id="rId68"/>
    <p:sldId id="392" r:id="rId69"/>
    <p:sldId id="393" r:id="rId70"/>
    <p:sldId id="394" r:id="rId71"/>
    <p:sldId id="396" r:id="rId72"/>
    <p:sldId id="397" r:id="rId73"/>
    <p:sldId id="398" r:id="rId74"/>
    <p:sldId id="399" r:id="rId75"/>
    <p:sldId id="400" r:id="rId76"/>
    <p:sldId id="401" r:id="rId77"/>
    <p:sldId id="402" r:id="rId78"/>
    <p:sldId id="403" r:id="rId79"/>
    <p:sldId id="404" r:id="rId80"/>
    <p:sldId id="405" r:id="rId81"/>
    <p:sldId id="406" r:id="rId82"/>
    <p:sldId id="407" r:id="rId83"/>
    <p:sldId id="408" r:id="rId84"/>
    <p:sldId id="409" r:id="rId85"/>
    <p:sldId id="410" r:id="rId86"/>
    <p:sldId id="411" r:id="rId87"/>
    <p:sldId id="412" r:id="rId88"/>
    <p:sldId id="413" r:id="rId89"/>
    <p:sldId id="414" r:id="rId90"/>
    <p:sldId id="415" r:id="rId91"/>
    <p:sldId id="416" r:id="rId92"/>
    <p:sldId id="417" r:id="rId93"/>
    <p:sldId id="418" r:id="rId94"/>
    <p:sldId id="419" r:id="rId95"/>
    <p:sldId id="420" r:id="rId96"/>
    <p:sldId id="422" r:id="rId97"/>
    <p:sldId id="423" r:id="rId98"/>
    <p:sldId id="424" r:id="rId99"/>
    <p:sldId id="425" r:id="rId100"/>
    <p:sldId id="426" r:id="rId101"/>
    <p:sldId id="427" r:id="rId102"/>
    <p:sldId id="428" r:id="rId103"/>
    <p:sldId id="429" r:id="rId104"/>
    <p:sldId id="430" r:id="rId105"/>
    <p:sldId id="431" r:id="rId106"/>
    <p:sldId id="432" r:id="rId107"/>
    <p:sldId id="433" r:id="rId108"/>
    <p:sldId id="434" r:id="rId109"/>
    <p:sldId id="435" r:id="rId110"/>
    <p:sldId id="436" r:id="rId111"/>
    <p:sldId id="437" r:id="rId112"/>
    <p:sldId id="438" r:id="rId113"/>
    <p:sldId id="439" r:id="rId114"/>
    <p:sldId id="440" r:id="rId115"/>
    <p:sldId id="441" r:id="rId116"/>
    <p:sldId id="442" r:id="rId117"/>
    <p:sldId id="443" r:id="rId118"/>
    <p:sldId id="444" r:id="rId119"/>
    <p:sldId id="445" r:id="rId120"/>
    <p:sldId id="446" r:id="rId121"/>
    <p:sldId id="455" r:id="rId122"/>
    <p:sldId id="456" r:id="rId123"/>
    <p:sldId id="457" r:id="rId124"/>
    <p:sldId id="458" r:id="rId125"/>
    <p:sldId id="459" r:id="rId126"/>
    <p:sldId id="460" r:id="rId127"/>
    <p:sldId id="461" r:id="rId128"/>
    <p:sldId id="466" r:id="rId129"/>
    <p:sldId id="467" r:id="rId130"/>
    <p:sldId id="468" r:id="rId131"/>
    <p:sldId id="469" r:id="rId132"/>
    <p:sldId id="470" r:id="rId133"/>
    <p:sldId id="471" r:id="rId134"/>
    <p:sldId id="473" r:id="rId135"/>
    <p:sldId id="474" r:id="rId136"/>
    <p:sldId id="475" r:id="rId137"/>
    <p:sldId id="476" r:id="rId138"/>
    <p:sldId id="477" r:id="rId139"/>
    <p:sldId id="478" r:id="rId140"/>
    <p:sldId id="479" r:id="rId141"/>
    <p:sldId id="566" r:id="rId142"/>
    <p:sldId id="577" r:id="rId143"/>
    <p:sldId id="488" r:id="rId144"/>
    <p:sldId id="491" r:id="rId145"/>
    <p:sldId id="492" r:id="rId146"/>
    <p:sldId id="494" r:id="rId147"/>
    <p:sldId id="495" r:id="rId148"/>
    <p:sldId id="497" r:id="rId149"/>
    <p:sldId id="498" r:id="rId150"/>
    <p:sldId id="567" r:id="rId151"/>
    <p:sldId id="499" r:id="rId152"/>
    <p:sldId id="501" r:id="rId153"/>
    <p:sldId id="502" r:id="rId154"/>
    <p:sldId id="568" r:id="rId155"/>
    <p:sldId id="503" r:id="rId156"/>
    <p:sldId id="504" r:id="rId157"/>
    <p:sldId id="512" r:id="rId158"/>
    <p:sldId id="513" r:id="rId159"/>
    <p:sldId id="514" r:id="rId160"/>
    <p:sldId id="515" r:id="rId161"/>
    <p:sldId id="516" r:id="rId162"/>
    <p:sldId id="517" r:id="rId163"/>
    <p:sldId id="518" r:id="rId164"/>
    <p:sldId id="519" r:id="rId165"/>
    <p:sldId id="520" r:id="rId166"/>
    <p:sldId id="521" r:id="rId167"/>
    <p:sldId id="522" r:id="rId168"/>
    <p:sldId id="523" r:id="rId169"/>
    <p:sldId id="524" r:id="rId170"/>
    <p:sldId id="534" r:id="rId171"/>
    <p:sldId id="535" r:id="rId172"/>
    <p:sldId id="536" r:id="rId173"/>
    <p:sldId id="537" r:id="rId174"/>
    <p:sldId id="538" r:id="rId175"/>
    <p:sldId id="539" r:id="rId176"/>
    <p:sldId id="540" r:id="rId177"/>
    <p:sldId id="541" r:id="rId178"/>
    <p:sldId id="542" r:id="rId179"/>
    <p:sldId id="543" r:id="rId180"/>
    <p:sldId id="544" r:id="rId181"/>
    <p:sldId id="545" r:id="rId182"/>
    <p:sldId id="546" r:id="rId183"/>
    <p:sldId id="547" r:id="rId184"/>
    <p:sldId id="548" r:id="rId185"/>
    <p:sldId id="549" r:id="rId186"/>
    <p:sldId id="550" r:id="rId187"/>
    <p:sldId id="551" r:id="rId188"/>
    <p:sldId id="552" r:id="rId189"/>
    <p:sldId id="553" r:id="rId190"/>
    <p:sldId id="554" r:id="rId191"/>
    <p:sldId id="555" r:id="rId192"/>
    <p:sldId id="556" r:id="rId193"/>
    <p:sldId id="557" r:id="rId194"/>
    <p:sldId id="558" r:id="rId195"/>
    <p:sldId id="559" r:id="rId196"/>
    <p:sldId id="561" r:id="rId197"/>
    <p:sldId id="562" r:id="rId198"/>
    <p:sldId id="564" r:id="rId199"/>
    <p:sldId id="565" r:id="rId200"/>
    <p:sldId id="569" r:id="rId201"/>
    <p:sldId id="570" r:id="rId202"/>
    <p:sldId id="571" r:id="rId203"/>
    <p:sldId id="572" r:id="rId204"/>
    <p:sldId id="573" r:id="rId205"/>
    <p:sldId id="574" r:id="rId206"/>
    <p:sldId id="575" r:id="rId207"/>
    <p:sldId id="576" r:id="rId208"/>
    <p:sldId id="578" r:id="rId209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中度样式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2" d="100"/>
          <a:sy n="82" d="100"/>
        </p:scale>
        <p:origin x="691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5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63" Type="http://schemas.openxmlformats.org/officeDocument/2006/relationships/slide" Target="slides/slide61.xml"/><Relationship Id="rId84" Type="http://schemas.openxmlformats.org/officeDocument/2006/relationships/slide" Target="slides/slide82.xml"/><Relationship Id="rId138" Type="http://schemas.openxmlformats.org/officeDocument/2006/relationships/slide" Target="slides/slide136.xml"/><Relationship Id="rId159" Type="http://schemas.openxmlformats.org/officeDocument/2006/relationships/slide" Target="slides/slide157.xml"/><Relationship Id="rId170" Type="http://schemas.openxmlformats.org/officeDocument/2006/relationships/slide" Target="slides/slide168.xml"/><Relationship Id="rId191" Type="http://schemas.openxmlformats.org/officeDocument/2006/relationships/slide" Target="slides/slide189.xml"/><Relationship Id="rId205" Type="http://schemas.openxmlformats.org/officeDocument/2006/relationships/slide" Target="slides/slide203.xml"/><Relationship Id="rId107" Type="http://schemas.openxmlformats.org/officeDocument/2006/relationships/slide" Target="slides/slide105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53" Type="http://schemas.openxmlformats.org/officeDocument/2006/relationships/slide" Target="slides/slide51.xml"/><Relationship Id="rId74" Type="http://schemas.openxmlformats.org/officeDocument/2006/relationships/slide" Target="slides/slide72.xml"/><Relationship Id="rId128" Type="http://schemas.openxmlformats.org/officeDocument/2006/relationships/slide" Target="slides/slide126.xml"/><Relationship Id="rId149" Type="http://schemas.openxmlformats.org/officeDocument/2006/relationships/slide" Target="slides/slide147.xml"/><Relationship Id="rId5" Type="http://schemas.openxmlformats.org/officeDocument/2006/relationships/slide" Target="slides/slide3.xml"/><Relationship Id="rId95" Type="http://schemas.openxmlformats.org/officeDocument/2006/relationships/slide" Target="slides/slide93.xml"/><Relationship Id="rId160" Type="http://schemas.openxmlformats.org/officeDocument/2006/relationships/slide" Target="slides/slide158.xml"/><Relationship Id="rId181" Type="http://schemas.openxmlformats.org/officeDocument/2006/relationships/slide" Target="slides/slide179.xml"/><Relationship Id="rId22" Type="http://schemas.openxmlformats.org/officeDocument/2006/relationships/slide" Target="slides/slide20.xml"/><Relationship Id="rId43" Type="http://schemas.openxmlformats.org/officeDocument/2006/relationships/slide" Target="slides/slide41.xml"/><Relationship Id="rId64" Type="http://schemas.openxmlformats.org/officeDocument/2006/relationships/slide" Target="slides/slide62.xml"/><Relationship Id="rId118" Type="http://schemas.openxmlformats.org/officeDocument/2006/relationships/slide" Target="slides/slide116.xml"/><Relationship Id="rId139" Type="http://schemas.openxmlformats.org/officeDocument/2006/relationships/slide" Target="slides/slide137.xml"/><Relationship Id="rId85" Type="http://schemas.openxmlformats.org/officeDocument/2006/relationships/slide" Target="slides/slide83.xml"/><Relationship Id="rId150" Type="http://schemas.openxmlformats.org/officeDocument/2006/relationships/slide" Target="slides/slide148.xml"/><Relationship Id="rId171" Type="http://schemas.openxmlformats.org/officeDocument/2006/relationships/slide" Target="slides/slide169.xml"/><Relationship Id="rId192" Type="http://schemas.openxmlformats.org/officeDocument/2006/relationships/slide" Target="slides/slide190.xml"/><Relationship Id="rId206" Type="http://schemas.openxmlformats.org/officeDocument/2006/relationships/slide" Target="slides/slide204.xml"/><Relationship Id="rId12" Type="http://schemas.openxmlformats.org/officeDocument/2006/relationships/slide" Target="slides/slide10.xml"/><Relationship Id="rId33" Type="http://schemas.openxmlformats.org/officeDocument/2006/relationships/slide" Target="slides/slide31.xml"/><Relationship Id="rId108" Type="http://schemas.openxmlformats.org/officeDocument/2006/relationships/slide" Target="slides/slide106.xml"/><Relationship Id="rId129" Type="http://schemas.openxmlformats.org/officeDocument/2006/relationships/slide" Target="slides/slide127.xml"/><Relationship Id="rId54" Type="http://schemas.openxmlformats.org/officeDocument/2006/relationships/slide" Target="slides/slide52.xml"/><Relationship Id="rId75" Type="http://schemas.openxmlformats.org/officeDocument/2006/relationships/slide" Target="slides/slide73.xml"/><Relationship Id="rId96" Type="http://schemas.openxmlformats.org/officeDocument/2006/relationships/slide" Target="slides/slide94.xml"/><Relationship Id="rId140" Type="http://schemas.openxmlformats.org/officeDocument/2006/relationships/slide" Target="slides/slide138.xml"/><Relationship Id="rId161" Type="http://schemas.openxmlformats.org/officeDocument/2006/relationships/slide" Target="slides/slide159.xml"/><Relationship Id="rId182" Type="http://schemas.openxmlformats.org/officeDocument/2006/relationships/slide" Target="slides/slide180.xml"/><Relationship Id="rId6" Type="http://schemas.openxmlformats.org/officeDocument/2006/relationships/slide" Target="slides/slide4.xml"/><Relationship Id="rId23" Type="http://schemas.openxmlformats.org/officeDocument/2006/relationships/slide" Target="slides/slide21.xml"/><Relationship Id="rId119" Type="http://schemas.openxmlformats.org/officeDocument/2006/relationships/slide" Target="slides/slide117.xml"/><Relationship Id="rId44" Type="http://schemas.openxmlformats.org/officeDocument/2006/relationships/slide" Target="slides/slide42.xml"/><Relationship Id="rId65" Type="http://schemas.openxmlformats.org/officeDocument/2006/relationships/slide" Target="slides/slide63.xml"/><Relationship Id="rId86" Type="http://schemas.openxmlformats.org/officeDocument/2006/relationships/slide" Target="slides/slide84.xml"/><Relationship Id="rId130" Type="http://schemas.openxmlformats.org/officeDocument/2006/relationships/slide" Target="slides/slide128.xml"/><Relationship Id="rId151" Type="http://schemas.openxmlformats.org/officeDocument/2006/relationships/slide" Target="slides/slide149.xml"/><Relationship Id="rId172" Type="http://schemas.openxmlformats.org/officeDocument/2006/relationships/slide" Target="slides/slide170.xml"/><Relationship Id="rId193" Type="http://schemas.openxmlformats.org/officeDocument/2006/relationships/slide" Target="slides/slide191.xml"/><Relationship Id="rId207" Type="http://schemas.openxmlformats.org/officeDocument/2006/relationships/slide" Target="slides/slide205.xml"/><Relationship Id="rId13" Type="http://schemas.openxmlformats.org/officeDocument/2006/relationships/slide" Target="slides/slide11.xml"/><Relationship Id="rId109" Type="http://schemas.openxmlformats.org/officeDocument/2006/relationships/slide" Target="slides/slide107.xml"/><Relationship Id="rId34" Type="http://schemas.openxmlformats.org/officeDocument/2006/relationships/slide" Target="slides/slide32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20" Type="http://schemas.openxmlformats.org/officeDocument/2006/relationships/slide" Target="slides/slide118.xml"/><Relationship Id="rId141" Type="http://schemas.openxmlformats.org/officeDocument/2006/relationships/slide" Target="slides/slide139.xml"/><Relationship Id="rId7" Type="http://schemas.openxmlformats.org/officeDocument/2006/relationships/slide" Target="slides/slide5.xml"/><Relationship Id="rId162" Type="http://schemas.openxmlformats.org/officeDocument/2006/relationships/slide" Target="slides/slide160.xml"/><Relationship Id="rId183" Type="http://schemas.openxmlformats.org/officeDocument/2006/relationships/slide" Target="slides/slide181.xml"/><Relationship Id="rId24" Type="http://schemas.openxmlformats.org/officeDocument/2006/relationships/slide" Target="slides/slide22.xml"/><Relationship Id="rId45" Type="http://schemas.openxmlformats.org/officeDocument/2006/relationships/slide" Target="slides/slide43.xml"/><Relationship Id="rId66" Type="http://schemas.openxmlformats.org/officeDocument/2006/relationships/slide" Target="slides/slide64.xml"/><Relationship Id="rId87" Type="http://schemas.openxmlformats.org/officeDocument/2006/relationships/slide" Target="slides/slide85.xml"/><Relationship Id="rId110" Type="http://schemas.openxmlformats.org/officeDocument/2006/relationships/slide" Target="slides/slide108.xml"/><Relationship Id="rId131" Type="http://schemas.openxmlformats.org/officeDocument/2006/relationships/slide" Target="slides/slide129.xml"/><Relationship Id="rId152" Type="http://schemas.openxmlformats.org/officeDocument/2006/relationships/slide" Target="slides/slide150.xml"/><Relationship Id="rId173" Type="http://schemas.openxmlformats.org/officeDocument/2006/relationships/slide" Target="slides/slide171.xml"/><Relationship Id="rId194" Type="http://schemas.openxmlformats.org/officeDocument/2006/relationships/slide" Target="slides/slide192.xml"/><Relationship Id="rId208" Type="http://schemas.openxmlformats.org/officeDocument/2006/relationships/slide" Target="slides/slide206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56" Type="http://schemas.openxmlformats.org/officeDocument/2006/relationships/slide" Target="slides/slide54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126" Type="http://schemas.openxmlformats.org/officeDocument/2006/relationships/slide" Target="slides/slide124.xml"/><Relationship Id="rId147" Type="http://schemas.openxmlformats.org/officeDocument/2006/relationships/slide" Target="slides/slide145.xml"/><Relationship Id="rId168" Type="http://schemas.openxmlformats.org/officeDocument/2006/relationships/slide" Target="slides/slide166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121" Type="http://schemas.openxmlformats.org/officeDocument/2006/relationships/slide" Target="slides/slide119.xml"/><Relationship Id="rId142" Type="http://schemas.openxmlformats.org/officeDocument/2006/relationships/slide" Target="slides/slide140.xml"/><Relationship Id="rId163" Type="http://schemas.openxmlformats.org/officeDocument/2006/relationships/slide" Target="slides/slide161.xml"/><Relationship Id="rId184" Type="http://schemas.openxmlformats.org/officeDocument/2006/relationships/slide" Target="slides/slide182.xml"/><Relationship Id="rId189" Type="http://schemas.openxmlformats.org/officeDocument/2006/relationships/slide" Target="slides/slide187.xml"/><Relationship Id="rId3" Type="http://schemas.openxmlformats.org/officeDocument/2006/relationships/slide" Target="slides/slide1.xml"/><Relationship Id="rId25" Type="http://schemas.openxmlformats.org/officeDocument/2006/relationships/slide" Target="slides/slide23.xml"/><Relationship Id="rId46" Type="http://schemas.openxmlformats.org/officeDocument/2006/relationships/slide" Target="slides/slide44.xml"/><Relationship Id="rId67" Type="http://schemas.openxmlformats.org/officeDocument/2006/relationships/slide" Target="slides/slide65.xml"/><Relationship Id="rId116" Type="http://schemas.openxmlformats.org/officeDocument/2006/relationships/slide" Target="slides/slide114.xml"/><Relationship Id="rId137" Type="http://schemas.openxmlformats.org/officeDocument/2006/relationships/slide" Target="slides/slide135.xml"/><Relationship Id="rId158" Type="http://schemas.openxmlformats.org/officeDocument/2006/relationships/slide" Target="slides/slide156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62" Type="http://schemas.openxmlformats.org/officeDocument/2006/relationships/slide" Target="slides/slide60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111" Type="http://schemas.openxmlformats.org/officeDocument/2006/relationships/slide" Target="slides/slide109.xml"/><Relationship Id="rId132" Type="http://schemas.openxmlformats.org/officeDocument/2006/relationships/slide" Target="slides/slide130.xml"/><Relationship Id="rId153" Type="http://schemas.openxmlformats.org/officeDocument/2006/relationships/slide" Target="slides/slide151.xml"/><Relationship Id="rId174" Type="http://schemas.openxmlformats.org/officeDocument/2006/relationships/slide" Target="slides/slide172.xml"/><Relationship Id="rId179" Type="http://schemas.openxmlformats.org/officeDocument/2006/relationships/slide" Target="slides/slide177.xml"/><Relationship Id="rId195" Type="http://schemas.openxmlformats.org/officeDocument/2006/relationships/slide" Target="slides/slide193.xml"/><Relationship Id="rId209" Type="http://schemas.openxmlformats.org/officeDocument/2006/relationships/slide" Target="slides/slide207.xml"/><Relationship Id="rId190" Type="http://schemas.openxmlformats.org/officeDocument/2006/relationships/slide" Target="slides/slide188.xml"/><Relationship Id="rId204" Type="http://schemas.openxmlformats.org/officeDocument/2006/relationships/slide" Target="slides/slide202.xml"/><Relationship Id="rId15" Type="http://schemas.openxmlformats.org/officeDocument/2006/relationships/slide" Target="slides/slide13.xml"/><Relationship Id="rId36" Type="http://schemas.openxmlformats.org/officeDocument/2006/relationships/slide" Target="slides/slide34.xml"/><Relationship Id="rId57" Type="http://schemas.openxmlformats.org/officeDocument/2006/relationships/slide" Target="slides/slide55.xml"/><Relationship Id="rId106" Type="http://schemas.openxmlformats.org/officeDocument/2006/relationships/slide" Target="slides/slide104.xml"/><Relationship Id="rId127" Type="http://schemas.openxmlformats.org/officeDocument/2006/relationships/slide" Target="slides/slide12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52" Type="http://schemas.openxmlformats.org/officeDocument/2006/relationships/slide" Target="slides/slide50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122" Type="http://schemas.openxmlformats.org/officeDocument/2006/relationships/slide" Target="slides/slide120.xml"/><Relationship Id="rId143" Type="http://schemas.openxmlformats.org/officeDocument/2006/relationships/slide" Target="slides/slide141.xml"/><Relationship Id="rId148" Type="http://schemas.openxmlformats.org/officeDocument/2006/relationships/slide" Target="slides/slide146.xml"/><Relationship Id="rId164" Type="http://schemas.openxmlformats.org/officeDocument/2006/relationships/slide" Target="slides/slide162.xml"/><Relationship Id="rId169" Type="http://schemas.openxmlformats.org/officeDocument/2006/relationships/slide" Target="slides/slide167.xml"/><Relationship Id="rId185" Type="http://schemas.openxmlformats.org/officeDocument/2006/relationships/slide" Target="slides/slide183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80" Type="http://schemas.openxmlformats.org/officeDocument/2006/relationships/slide" Target="slides/slide178.xml"/><Relationship Id="rId210" Type="http://schemas.openxmlformats.org/officeDocument/2006/relationships/presProps" Target="presProps.xml"/><Relationship Id="rId26" Type="http://schemas.openxmlformats.org/officeDocument/2006/relationships/slide" Target="slides/slide24.xml"/><Relationship Id="rId47" Type="http://schemas.openxmlformats.org/officeDocument/2006/relationships/slide" Target="slides/slide45.xml"/><Relationship Id="rId68" Type="http://schemas.openxmlformats.org/officeDocument/2006/relationships/slide" Target="slides/slide66.xml"/><Relationship Id="rId89" Type="http://schemas.openxmlformats.org/officeDocument/2006/relationships/slide" Target="slides/slide87.xml"/><Relationship Id="rId112" Type="http://schemas.openxmlformats.org/officeDocument/2006/relationships/slide" Target="slides/slide110.xml"/><Relationship Id="rId133" Type="http://schemas.openxmlformats.org/officeDocument/2006/relationships/slide" Target="slides/slide131.xml"/><Relationship Id="rId154" Type="http://schemas.openxmlformats.org/officeDocument/2006/relationships/slide" Target="slides/slide152.xml"/><Relationship Id="rId175" Type="http://schemas.openxmlformats.org/officeDocument/2006/relationships/slide" Target="slides/slide173.xml"/><Relationship Id="rId196" Type="http://schemas.openxmlformats.org/officeDocument/2006/relationships/slide" Target="slides/slide194.xml"/><Relationship Id="rId200" Type="http://schemas.openxmlformats.org/officeDocument/2006/relationships/slide" Target="slides/slide198.xml"/><Relationship Id="rId16" Type="http://schemas.openxmlformats.org/officeDocument/2006/relationships/slide" Target="slides/slide14.xml"/><Relationship Id="rId37" Type="http://schemas.openxmlformats.org/officeDocument/2006/relationships/slide" Target="slides/slide35.xml"/><Relationship Id="rId58" Type="http://schemas.openxmlformats.org/officeDocument/2006/relationships/slide" Target="slides/slide56.xml"/><Relationship Id="rId79" Type="http://schemas.openxmlformats.org/officeDocument/2006/relationships/slide" Target="slides/slide77.xml"/><Relationship Id="rId102" Type="http://schemas.openxmlformats.org/officeDocument/2006/relationships/slide" Target="slides/slide100.xml"/><Relationship Id="rId123" Type="http://schemas.openxmlformats.org/officeDocument/2006/relationships/slide" Target="slides/slide121.xml"/><Relationship Id="rId144" Type="http://schemas.openxmlformats.org/officeDocument/2006/relationships/slide" Target="slides/slide142.xml"/><Relationship Id="rId90" Type="http://schemas.openxmlformats.org/officeDocument/2006/relationships/slide" Target="slides/slide88.xml"/><Relationship Id="rId165" Type="http://schemas.openxmlformats.org/officeDocument/2006/relationships/slide" Target="slides/slide163.xml"/><Relationship Id="rId186" Type="http://schemas.openxmlformats.org/officeDocument/2006/relationships/slide" Target="slides/slide184.xml"/><Relationship Id="rId211" Type="http://schemas.openxmlformats.org/officeDocument/2006/relationships/viewProps" Target="viewProps.xml"/><Relationship Id="rId27" Type="http://schemas.openxmlformats.org/officeDocument/2006/relationships/slide" Target="slides/slide25.xml"/><Relationship Id="rId48" Type="http://schemas.openxmlformats.org/officeDocument/2006/relationships/slide" Target="slides/slide46.xml"/><Relationship Id="rId69" Type="http://schemas.openxmlformats.org/officeDocument/2006/relationships/slide" Target="slides/slide67.xml"/><Relationship Id="rId113" Type="http://schemas.openxmlformats.org/officeDocument/2006/relationships/slide" Target="slides/slide111.xml"/><Relationship Id="rId134" Type="http://schemas.openxmlformats.org/officeDocument/2006/relationships/slide" Target="slides/slide132.xml"/><Relationship Id="rId80" Type="http://schemas.openxmlformats.org/officeDocument/2006/relationships/slide" Target="slides/slide78.xml"/><Relationship Id="rId155" Type="http://schemas.openxmlformats.org/officeDocument/2006/relationships/slide" Target="slides/slide153.xml"/><Relationship Id="rId176" Type="http://schemas.openxmlformats.org/officeDocument/2006/relationships/slide" Target="slides/slide174.xml"/><Relationship Id="rId197" Type="http://schemas.openxmlformats.org/officeDocument/2006/relationships/slide" Target="slides/slide195.xml"/><Relationship Id="rId201" Type="http://schemas.openxmlformats.org/officeDocument/2006/relationships/slide" Target="slides/slide199.xml"/><Relationship Id="rId17" Type="http://schemas.openxmlformats.org/officeDocument/2006/relationships/slide" Target="slides/slide15.xml"/><Relationship Id="rId38" Type="http://schemas.openxmlformats.org/officeDocument/2006/relationships/slide" Target="slides/slide36.xml"/><Relationship Id="rId59" Type="http://schemas.openxmlformats.org/officeDocument/2006/relationships/slide" Target="slides/slide57.xml"/><Relationship Id="rId103" Type="http://schemas.openxmlformats.org/officeDocument/2006/relationships/slide" Target="slides/slide101.xml"/><Relationship Id="rId124" Type="http://schemas.openxmlformats.org/officeDocument/2006/relationships/slide" Target="slides/slide122.xml"/><Relationship Id="rId70" Type="http://schemas.openxmlformats.org/officeDocument/2006/relationships/slide" Target="slides/slide68.xml"/><Relationship Id="rId91" Type="http://schemas.openxmlformats.org/officeDocument/2006/relationships/slide" Target="slides/slide89.xml"/><Relationship Id="rId145" Type="http://schemas.openxmlformats.org/officeDocument/2006/relationships/slide" Target="slides/slide143.xml"/><Relationship Id="rId166" Type="http://schemas.openxmlformats.org/officeDocument/2006/relationships/slide" Target="slides/slide164.xml"/><Relationship Id="rId187" Type="http://schemas.openxmlformats.org/officeDocument/2006/relationships/slide" Target="slides/slide185.xml"/><Relationship Id="rId1" Type="http://schemas.openxmlformats.org/officeDocument/2006/relationships/slideMaster" Target="slideMasters/slideMaster1.xml"/><Relationship Id="rId212" Type="http://schemas.openxmlformats.org/officeDocument/2006/relationships/theme" Target="theme/theme1.xml"/><Relationship Id="rId28" Type="http://schemas.openxmlformats.org/officeDocument/2006/relationships/slide" Target="slides/slide26.xml"/><Relationship Id="rId49" Type="http://schemas.openxmlformats.org/officeDocument/2006/relationships/slide" Target="slides/slide47.xml"/><Relationship Id="rId114" Type="http://schemas.openxmlformats.org/officeDocument/2006/relationships/slide" Target="slides/slide112.xml"/><Relationship Id="rId60" Type="http://schemas.openxmlformats.org/officeDocument/2006/relationships/slide" Target="slides/slide58.xml"/><Relationship Id="rId81" Type="http://schemas.openxmlformats.org/officeDocument/2006/relationships/slide" Target="slides/slide79.xml"/><Relationship Id="rId135" Type="http://schemas.openxmlformats.org/officeDocument/2006/relationships/slide" Target="slides/slide133.xml"/><Relationship Id="rId156" Type="http://schemas.openxmlformats.org/officeDocument/2006/relationships/slide" Target="slides/slide154.xml"/><Relationship Id="rId177" Type="http://schemas.openxmlformats.org/officeDocument/2006/relationships/slide" Target="slides/slide175.xml"/><Relationship Id="rId198" Type="http://schemas.openxmlformats.org/officeDocument/2006/relationships/slide" Target="slides/slide196.xml"/><Relationship Id="rId202" Type="http://schemas.openxmlformats.org/officeDocument/2006/relationships/slide" Target="slides/slide200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50" Type="http://schemas.openxmlformats.org/officeDocument/2006/relationships/slide" Target="slides/slide48.xml"/><Relationship Id="rId104" Type="http://schemas.openxmlformats.org/officeDocument/2006/relationships/slide" Target="slides/slide102.xml"/><Relationship Id="rId125" Type="http://schemas.openxmlformats.org/officeDocument/2006/relationships/slide" Target="slides/slide123.xml"/><Relationship Id="rId146" Type="http://schemas.openxmlformats.org/officeDocument/2006/relationships/slide" Target="slides/slide144.xml"/><Relationship Id="rId167" Type="http://schemas.openxmlformats.org/officeDocument/2006/relationships/slide" Target="slides/slide165.xml"/><Relationship Id="rId188" Type="http://schemas.openxmlformats.org/officeDocument/2006/relationships/slide" Target="slides/slide186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1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40" Type="http://schemas.openxmlformats.org/officeDocument/2006/relationships/slide" Target="slides/slide38.xml"/><Relationship Id="rId115" Type="http://schemas.openxmlformats.org/officeDocument/2006/relationships/slide" Target="slides/slide113.xml"/><Relationship Id="rId136" Type="http://schemas.openxmlformats.org/officeDocument/2006/relationships/slide" Target="slides/slide134.xml"/><Relationship Id="rId157" Type="http://schemas.openxmlformats.org/officeDocument/2006/relationships/slide" Target="slides/slide155.xml"/><Relationship Id="rId178" Type="http://schemas.openxmlformats.org/officeDocument/2006/relationships/slide" Target="slides/slide176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9" Type="http://schemas.openxmlformats.org/officeDocument/2006/relationships/slide" Target="slides/slide197.xml"/><Relationship Id="rId203" Type="http://schemas.openxmlformats.org/officeDocument/2006/relationships/slide" Target="slides/slide20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D05B67F-9E7A-467C-A8F2-E92C69C81D7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AFFEF8-C89C-4F63-B41F-F8167527651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36E5A0B-F574-404C-AA6F-731A6CF8B7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0F095D7-A8CB-4613-88D2-4F7BC4622E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E397D0-F14F-4B2A-B18A-999A64570D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538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B26346-E4EC-41F6-A7D9-46DBB03E2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A33D8EB-10C9-460B-84E9-01D74CDFFD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C8E6E41-C3E9-43A1-BF2C-74D3DFE8A0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9E2A7F3-A354-4F73-88FB-E08FEFBB8F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50AD90E-B3EB-44CC-A55D-8CEC21E1F4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4449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EFD9D34A-77BA-48F5-B146-8CF98856B5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7FEB371-0E05-4BB1-A138-D8B674E24D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6F5BB40-6EB0-4547-B0F0-17A739FC2F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10C2520-8077-4AE2-A52A-539366E47E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6BB3066-99B0-4018-83C2-01EFD5D80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91926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 txBox="1">
            <a:spLocks noGrp="1"/>
          </p:cNvSpPr>
          <p:nvPr>
            <p:ph type="body" idx="13"/>
          </p:nvPr>
        </p:nvSpPr>
        <p:spPr>
          <a:xfrm>
            <a:off x="635001" y="1587500"/>
            <a:ext cx="10980057" cy="464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/>
            </a:lvl1pPr>
          </a:lstStyle>
          <a:p>
            <a:pPr marL="0" indent="0">
              <a:buSzTx/>
              <a:buNone/>
            </a:pPr>
            <a:endParaRPr/>
          </a:p>
        </p:txBody>
      </p:sp>
      <p:sp>
        <p:nvSpPr>
          <p:cNvPr id="14" name="矩形"/>
          <p:cNvSpPr txBox="1">
            <a:spLocks noGrp="1"/>
          </p:cNvSpPr>
          <p:nvPr>
            <p:ph type="body" sz="quarter" idx="14"/>
          </p:nvPr>
        </p:nvSpPr>
        <p:spPr>
          <a:xfrm>
            <a:off x="635000" y="533358"/>
            <a:ext cx="6977923" cy="6015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Tx/>
              <a:buNone/>
              <a:defRPr sz="3600" b="1"/>
            </a:lvl1pPr>
          </a:lstStyle>
          <a:p>
            <a:pPr marL="342900" indent="-342900">
              <a:buSzTx/>
              <a:buNone/>
              <a:defRPr sz="3600"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30650760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"/>
          <p:cNvSpPr txBox="1">
            <a:spLocks noGrp="1"/>
          </p:cNvSpPr>
          <p:nvPr>
            <p:ph type="body" idx="13"/>
          </p:nvPr>
        </p:nvSpPr>
        <p:spPr>
          <a:xfrm>
            <a:off x="635001" y="1587500"/>
            <a:ext cx="10980057" cy="4648200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>
              <a:buSzTx/>
              <a:buNone/>
              <a:defRPr/>
            </a:lvl1pPr>
          </a:lstStyle>
          <a:p>
            <a:pPr marL="0" indent="0">
              <a:buSzTx/>
              <a:buNone/>
            </a:pPr>
            <a:endParaRPr/>
          </a:p>
        </p:txBody>
      </p:sp>
      <p:sp>
        <p:nvSpPr>
          <p:cNvPr id="14" name="矩形"/>
          <p:cNvSpPr txBox="1">
            <a:spLocks noGrp="1"/>
          </p:cNvSpPr>
          <p:nvPr>
            <p:ph type="body" sz="quarter" idx="14"/>
          </p:nvPr>
        </p:nvSpPr>
        <p:spPr>
          <a:xfrm>
            <a:off x="635000" y="533358"/>
            <a:ext cx="6977923" cy="601527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>
              <a:buSzTx/>
              <a:buNone/>
              <a:defRPr sz="3600" b="1"/>
            </a:lvl1pPr>
          </a:lstStyle>
          <a:p>
            <a:pPr marL="342900" indent="-342900">
              <a:buSzTx/>
              <a:buNone/>
              <a:defRPr sz="3600" b="1"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79998331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E733D6D-530C-4400-8DC5-49C968630F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0395B22-1BE6-4D5E-807F-4CED4F6D16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CCEFC9-1AFC-4F0B-916C-B8C788B955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B33C55-2643-4363-97BA-604AA8429B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414D514-A0A7-4CD8-A106-CA9244360C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25554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81FD38-3D61-4B2F-A797-9DE19C5454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CF4E34C-B82D-4FB3-A763-C1CA634EE0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D51747E-C34B-4E17-B594-67346185E4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AF71BFB-BD3B-417C-9D8A-16C80E55A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E863A63-BB91-44DB-B69C-CA58B6CBBF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5421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E14060-70BD-4685-B528-0690BF99AB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7936BA2-8F10-4564-BCCE-9ACF29EF49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2BCD276-3019-44C3-BAFE-35B0B85406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AF19A12-3712-43E1-9AFB-401987CCBD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B1C4727-D216-4A80-A225-D3BFCBEE29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EDCB23D-1007-459A-9065-74B1C1162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38807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AE1EDE-0CB9-4A0C-9A03-4B43614C8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4978547-3760-4305-BC25-F4D38F8636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2669FB9-C0F6-4BAF-852C-2B94289F9A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7A684893-099C-47D7-A1FC-2B2A972F66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772AE26-87BE-432F-990D-717D6731886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24B8E9F-BB8A-41AB-90C6-6AE5CC640C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C121D52-06D9-4F17-BEC1-8D6DED1134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FECD3EA-FF07-4395-B769-52CD6EC94C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99633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3D5F179-2F00-4A86-8DCA-5638EF30BE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01A4B2C-7910-4B9E-AF52-811FA62718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AF96A924-3ACB-42DF-B86E-FE2AB2D17A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63A1B86-FFBA-4FA5-AB07-B05A78420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05657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CF60C6A-6A8D-4230-94FC-EDE455AE8A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81C1C6-FC7A-428B-957C-0F967FEA12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5F4DE41-2E95-4ABA-B3E4-8352F9174C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423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0E25ED0-51EE-4FC7-9778-00DA749A4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5E6B1BA-3F27-4312-80FB-5BA975EE18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1CEEF3AF-A5D4-43BB-8B75-D418AB3DC4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8B359CF-3CD9-465B-A308-3E938E08A6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5803CAE-2850-465A-A841-6362884346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12D6E06-92E8-4131-BC4B-8269FC5E6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9792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0875EAA-5A1A-43B2-AB5D-CBF14744B3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61CD0BC-187A-40F4-BEF8-C0D7635E425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3A569F9-E020-447A-96B6-72533575192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2EE1992-4B38-438F-990E-B653B93905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EA76CB5-0E48-45F5-BECF-C89370C01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F50C0A7-0BE6-407F-B412-73D67CA00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59223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0364CD5D-C992-4FC1-A2FE-AD4E680222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9ADD3D9-AEA7-4984-B9E9-FB2D81EB40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9C9D672-AF81-4C5E-81AB-CC534A06055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B01480-46BE-48DD-A944-98E9E64C534E}" type="datetimeFigureOut">
              <a:rPr lang="zh-CN" altLang="en-US" smtClean="0"/>
              <a:t>2019/11/15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0B91A6-02E1-408F-B4F4-8E1802AF76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2F0A3C2-56D9-4F10-92FD-73939DB2C2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8C81D79-3404-43E6-A191-3CD9B5CEB3E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85879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正文级别 1…"/>
          <p:cNvSpPr txBox="1">
            <a:spLocks noGrp="1"/>
          </p:cNvSpPr>
          <p:nvPr>
            <p:ph type="body" idx="1"/>
          </p:nvPr>
        </p:nvSpPr>
        <p:spPr>
          <a:xfrm>
            <a:off x="609600" y="1600200"/>
            <a:ext cx="10972800" cy="5257800"/>
          </a:xfrm>
          <a:prstGeom prst="rect">
            <a:avLst/>
          </a:prstGeom>
          <a:ln w="12700">
            <a:miter lim="400000"/>
          </a:ln>
        </p:spPr>
        <p:txBody>
          <a:bodyPr lIns="45719" rIns="45719"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pic>
        <p:nvPicPr>
          <p:cNvPr id="2" name="图像" descr="图像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6649" y="287660"/>
            <a:ext cx="3517554" cy="805162"/>
          </a:xfrm>
          <a:prstGeom prst="rect">
            <a:avLst/>
          </a:prstGeom>
          <a:ln w="12700">
            <a:miter lim="400000"/>
            <a:headEnd/>
            <a:tailEnd/>
          </a:ln>
          <a:effectLst/>
        </p:spPr>
      </p:pic>
      <p:sp>
        <p:nvSpPr>
          <p:cNvPr id="3" name="线条"/>
          <p:cNvSpPr/>
          <p:nvPr/>
        </p:nvSpPr>
        <p:spPr>
          <a:xfrm flipV="1">
            <a:off x="375131" y="1261522"/>
            <a:ext cx="11441739" cy="1278"/>
          </a:xfrm>
          <a:prstGeom prst="line">
            <a:avLst/>
          </a:prstGeom>
          <a:ln w="19050">
            <a:solidFill>
              <a:srgbClr val="011C96"/>
            </a:solidFill>
            <a:miter lim="400000"/>
          </a:ln>
        </p:spPr>
        <p:txBody>
          <a:bodyPr lIns="45719" rIns="45719"/>
          <a:lstStyle/>
          <a:p>
            <a:endParaRPr sz="1800"/>
          </a:p>
        </p:txBody>
      </p:sp>
      <p:sp>
        <p:nvSpPr>
          <p:cNvPr id="4" name="标题文本"/>
          <p:cNvSpPr txBox="1">
            <a:spLocks noGrp="1"/>
          </p:cNvSpPr>
          <p:nvPr>
            <p:ph type="title"/>
          </p:nvPr>
        </p:nvSpPr>
        <p:spPr>
          <a:xfrm>
            <a:off x="609600" y="399302"/>
            <a:ext cx="6313715" cy="779460"/>
          </a:xfrm>
          <a:prstGeom prst="rect">
            <a:avLst/>
          </a:prstGeom>
          <a:ln w="12700">
            <a:miter lim="400000"/>
          </a:ln>
        </p:spPr>
        <p:txBody>
          <a:bodyPr lIns="45719" rIns="45719" anchor="ctr"/>
          <a:lstStyle/>
          <a:p>
            <a:r>
              <a:t>标题文本</a:t>
            </a:r>
          </a:p>
        </p:txBody>
      </p:sp>
    </p:spTree>
    <p:extLst>
      <p:ext uri="{BB962C8B-B14F-4D97-AF65-F5344CB8AC3E}">
        <p14:creationId xmlns:p14="http://schemas.microsoft.com/office/powerpoint/2010/main" val="20654011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ransition spd="med"/>
  <p:txStyles>
    <p:titleStyle>
      <a:lvl1pPr marL="0" marR="0" indent="0" algn="l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3600" b="1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4572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9144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13716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1828800" algn="ct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9pPr>
    </p:titleStyle>
    <p:bodyStyle>
      <a:lvl1pPr marL="0" marR="0" indent="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Calibri" panose="020F0502020204030204" pitchFamily="34" charset="0"/>
        <a:buNone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702310" marR="0" indent="-24511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Arial" panose="020B0604020202020204" pitchFamily="34" charset="0"/>
        <a:buChar char="•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1257300" marR="0" indent="-3429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 typeface="Calibri" panose="020F0502020204030204" pitchFamily="34" charset="0"/>
        <a:buChar char="▪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1645920" marR="0" indent="-27432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–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21336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buChar char="»"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25908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30480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35052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3962400" marR="0" indent="-304800" algn="l" defTabSz="914400" rtl="0" latinLnBrk="0">
        <a:lnSpc>
          <a:spcPct val="100000"/>
        </a:lnSpc>
        <a:spcBef>
          <a:spcPts val="600"/>
        </a:spcBef>
        <a:spcAft>
          <a:spcPts val="0"/>
        </a:spcAft>
        <a:buClrTx/>
        <a:buSzPct val="100000"/>
        <a:buFontTx/>
        <a:defRPr sz="24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Arial" panose="020B0604020202020204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Arial" panose="020B060402020202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2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2.xml"/></Relationships>
</file>

<file path=ppt/slides/_rels/slide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12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2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2.xml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12.xml"/></Relationships>
</file>

<file path=ppt/slides/_rels/slide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1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2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12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12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1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1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1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1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1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2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12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12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1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12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12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12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baike.baidu.com/item/CPU%E6%97%B6%E9%92%9F%E5%91%A8%E6%9C%9F" TargetMode="External"/><Relationship Id="rId1" Type="http://schemas.openxmlformats.org/officeDocument/2006/relationships/slideLayout" Target="../slideLayouts/slideLayout1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1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2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12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12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3.png"/><Relationship Id="rId1" Type="http://schemas.openxmlformats.org/officeDocument/2006/relationships/slideLayout" Target="../slideLayouts/slideLayout1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4.png"/><Relationship Id="rId1" Type="http://schemas.openxmlformats.org/officeDocument/2006/relationships/slideLayout" Target="../slideLayouts/slideLayout12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2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hyperlink" Target="https://2d.hep.com.cn/1861845/31" TargetMode="External"/><Relationship Id="rId2" Type="http://schemas.openxmlformats.org/officeDocument/2006/relationships/hyperlink" Target="https://zhuanlan.zhihu.com/p/27402020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7.png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2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12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12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png"/><Relationship Id="rId1" Type="http://schemas.openxmlformats.org/officeDocument/2006/relationships/slideLayout" Target="../slideLayouts/slideLayout12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12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12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2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1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2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12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12.xml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1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12.xml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0.png"/><Relationship Id="rId1" Type="http://schemas.openxmlformats.org/officeDocument/2006/relationships/slideLayout" Target="../slideLayouts/slideLayout1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image" Target="../media/image151.jpeg"/><Relationship Id="rId1" Type="http://schemas.openxmlformats.org/officeDocument/2006/relationships/slideLayout" Target="../slideLayouts/slideLayout1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4.jpeg"/><Relationship Id="rId2" Type="http://schemas.openxmlformats.org/officeDocument/2006/relationships/image" Target="../media/image153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jpeg"/><Relationship Id="rId1" Type="http://schemas.openxmlformats.org/officeDocument/2006/relationships/slideLayout" Target="../slideLayouts/slideLayout12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jpeg"/><Relationship Id="rId1" Type="http://schemas.openxmlformats.org/officeDocument/2006/relationships/slideLayout" Target="../slideLayouts/slideLayout12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12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8.jpeg"/><Relationship Id="rId1" Type="http://schemas.openxmlformats.org/officeDocument/2006/relationships/slideLayout" Target="../slideLayouts/slideLayout12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9.jpeg"/><Relationship Id="rId1" Type="http://schemas.openxmlformats.org/officeDocument/2006/relationships/slideLayout" Target="../slideLayouts/slideLayout12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0.jpe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eg"/><Relationship Id="rId1" Type="http://schemas.openxmlformats.org/officeDocument/2006/relationships/slideLayout" Target="../slideLayouts/slideLayout1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12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jpeg"/><Relationship Id="rId2" Type="http://schemas.openxmlformats.org/officeDocument/2006/relationships/image" Target="../media/image164.jpeg"/><Relationship Id="rId1" Type="http://schemas.openxmlformats.org/officeDocument/2006/relationships/slideLayout" Target="../slideLayouts/slideLayout1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7.jpeg"/><Relationship Id="rId2" Type="http://schemas.openxmlformats.org/officeDocument/2006/relationships/image" Target="../media/image166.jpeg"/><Relationship Id="rId1" Type="http://schemas.openxmlformats.org/officeDocument/2006/relationships/slideLayout" Target="../slideLayouts/slideLayout1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8.jpe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2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9.png"/><Relationship Id="rId1" Type="http://schemas.openxmlformats.org/officeDocument/2006/relationships/slideLayout" Target="../slideLayouts/slideLayout1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12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1.jpeg"/><Relationship Id="rId1" Type="http://schemas.openxmlformats.org/officeDocument/2006/relationships/slideLayout" Target="../slideLayouts/slideLayout12.xml"/></Relationships>
</file>

<file path=ppt/slides/_rels/slide1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2.png"/><Relationship Id="rId1" Type="http://schemas.openxmlformats.org/officeDocument/2006/relationships/slideLayout" Target="../slideLayouts/slideLayout12.xml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3.jpeg"/><Relationship Id="rId1" Type="http://schemas.openxmlformats.org/officeDocument/2006/relationships/slideLayout" Target="../slideLayouts/slideLayout12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jpeg"/><Relationship Id="rId1" Type="http://schemas.openxmlformats.org/officeDocument/2006/relationships/slideLayout" Target="../slideLayouts/slideLayout12.xml"/></Relationships>
</file>

<file path=ppt/slides/_rels/slide1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6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7.jpeg"/><Relationship Id="rId1" Type="http://schemas.openxmlformats.org/officeDocument/2006/relationships/slideLayout" Target="../slideLayouts/slideLayout12.xml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8.jpeg"/><Relationship Id="rId1" Type="http://schemas.openxmlformats.org/officeDocument/2006/relationships/slideLayout" Target="../slideLayouts/slideLayout12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9.jpeg"/><Relationship Id="rId1" Type="http://schemas.openxmlformats.org/officeDocument/2006/relationships/slideLayout" Target="../slideLayouts/slideLayout12.xml"/></Relationships>
</file>

<file path=ppt/slides/_rels/slide1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12.xml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tags" Target="../tags/tag1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8.png"/><Relationship Id="rId1" Type="http://schemas.openxmlformats.org/officeDocument/2006/relationships/slideLayout" Target="../slideLayouts/slideLayout13.xml"/></Relationships>
</file>

<file path=ppt/slides/_rels/slide1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2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9.png"/><Relationship Id="rId1" Type="http://schemas.openxmlformats.org/officeDocument/2006/relationships/slideLayout" Target="../slideLayouts/slideLayout13.xml"/></Relationships>
</file>

<file path=ppt/slides/_rels/slide2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13.xml"/></Relationships>
</file>

<file path=ppt/slides/_rels/slide2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ke.baidu.com/item/%E5%AD%98%E5%82%A8%E5%99%A8%E7%BB%93%E6%9E%84/15630130" TargetMode="External"/><Relationship Id="rId2" Type="http://schemas.openxmlformats.org/officeDocument/2006/relationships/hyperlink" Target="https://baike.baidu.com/item/%E6%95%B0%E6%8D%AE%E5%AD%98%E5%82%A8/9827490" TargetMode="Externa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1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1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1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1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1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1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1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1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1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1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26600" y="1250302"/>
            <a:ext cx="2565401" cy="5607698"/>
          </a:xfrm>
        </p:spPr>
        <p:txBody>
          <a:bodyPr/>
          <a:lstStyle/>
          <a:p>
            <a:r>
              <a:rPr lang="zh-CN" altLang="en-US" dirty="0"/>
              <a:t>进入控制器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F0D38A6-0017-404D-A099-C7A5BEC2AC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6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414319"/>
      </p:ext>
    </p:extLst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44051" y="1250302"/>
            <a:ext cx="2647949" cy="5607698"/>
          </a:xfrm>
        </p:spPr>
        <p:txBody>
          <a:bodyPr/>
          <a:lstStyle/>
          <a:p>
            <a:r>
              <a:rPr lang="zh-CN" altLang="en-US" dirty="0"/>
              <a:t>时序信号：</a:t>
            </a:r>
            <a:r>
              <a:rPr lang="en-US" altLang="zh-CN" dirty="0"/>
              <a:t>CPU</a:t>
            </a:r>
            <a:r>
              <a:rPr lang="zh-CN" altLang="en-US" dirty="0"/>
              <a:t>跳动的脉搏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796ABA7-C095-4426-BD49-E8B5E42135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8165081"/>
      </p:ext>
    </p:extLst>
  </p:cSld>
  <p:clrMapOvr>
    <a:masterClrMapping/>
  </p:clrMapOvr>
  <p:transition spd="med"/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F59BB2E-DC91-46E4-80A3-E726EFB9E7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71753"/>
      </p:ext>
    </p:extLst>
  </p:cSld>
  <p:clrMapOvr>
    <a:masterClrMapping/>
  </p:clrMapOvr>
  <p:transition spd="med"/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71F255-E2F3-4994-BAB9-C0D349C26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16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3063250"/>
      </p:ext>
    </p:extLst>
  </p:cSld>
  <p:clrMapOvr>
    <a:masterClrMapping/>
  </p:clrMapOvr>
  <p:transition spd="med"/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1D1F32-9865-477E-9939-C88E06953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55444"/>
      </p:ext>
    </p:extLst>
  </p:cSld>
  <p:clrMapOvr>
    <a:masterClrMapping/>
  </p:clrMapOvr>
  <p:transition spd="med"/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07798B-823F-48A6-AE81-E3C7609DCC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284236"/>
      </p:ext>
    </p:extLst>
  </p:cSld>
  <p:clrMapOvr>
    <a:masterClrMapping/>
  </p:clrMapOvr>
  <p:transition spd="med"/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C46EF5-A8B6-4917-BA8C-BACB9EB9B7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481403"/>
      </p:ext>
    </p:extLst>
  </p:cSld>
  <p:clrMapOvr>
    <a:masterClrMapping/>
  </p:clrMapOvr>
  <p:transition spd="med"/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A53B73-E7F6-4634-82B5-01F2592090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0021571"/>
      </p:ext>
    </p:extLst>
  </p:cSld>
  <p:clrMapOvr>
    <a:masterClrMapping/>
  </p:clrMapOvr>
  <p:transition spd="med"/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0F55F3C-EB29-4363-AF18-A7A29DB87C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73955"/>
      </p:ext>
    </p:extLst>
  </p:cSld>
  <p:clrMapOvr>
    <a:masterClrMapping/>
  </p:clrMapOvr>
  <p:transition spd="med"/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F9902AF-22C9-43D1-9C01-6785A0923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7313516"/>
      </p:ext>
    </p:extLst>
  </p:cSld>
  <p:clrMapOvr>
    <a:masterClrMapping/>
  </p:clrMapOvr>
  <p:transition spd="med"/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031DD51-70CF-46BC-97B7-DA49D5EF72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1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64327"/>
      </p:ext>
    </p:extLst>
  </p:cSld>
  <p:clrMapOvr>
    <a:masterClrMapping/>
  </p:clrMapOvr>
  <p:transition spd="med"/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B8B83DD-CE1D-44BB-8EC4-BAA8E684A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1440818"/>
      </p:ext>
    </p:ext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31351" y="1250302"/>
            <a:ext cx="2660650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D45BAED-620E-4F7C-A1E4-7D8BB34818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1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8310538"/>
      </p:ext>
    </p:extLst>
  </p:cSld>
  <p:clrMapOvr>
    <a:masterClrMapping/>
  </p:clrMapOvr>
  <p:transition spd="med"/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4643C11-F040-4EE5-B090-09C002B8F4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00067"/>
      </p:ext>
    </p:extLst>
  </p:cSld>
  <p:clrMapOvr>
    <a:masterClrMapping/>
  </p:clrMapOvr>
  <p:transition spd="med"/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96C31F6-82C5-4003-9D88-A6F4B5C580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415573"/>
      </p:ext>
    </p:extLst>
  </p:cSld>
  <p:clrMapOvr>
    <a:masterClrMapping/>
  </p:clrMapOvr>
  <p:transition spd="med"/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2EFCAB2-E190-4451-90B9-7E5773D9FD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3271272"/>
      </p:ext>
    </p:extLst>
  </p:cSld>
  <p:clrMapOvr>
    <a:masterClrMapping/>
  </p:clrMapOvr>
  <p:transition spd="med"/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F178843-7E14-49E0-A76B-FA5C06E105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0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378475"/>
      </p:ext>
    </p:extLst>
  </p:cSld>
  <p:clrMapOvr>
    <a:masterClrMapping/>
  </p:clrMapOvr>
  <p:transition spd="med"/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r>
              <a:rPr lang="zh-CN" altLang="en-US" dirty="0"/>
              <a:t>简单过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ABD11CA-2D0C-4F42-82CE-D2E82A6182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361985"/>
      </p:ext>
    </p:extLst>
  </p:cSld>
  <p:clrMapOvr>
    <a:masterClrMapping/>
  </p:clrMapOvr>
  <p:transition spd="med"/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E0DA6F4-9BC7-4884-99FD-F6CA5034D2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661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39298"/>
      </p:ext>
    </p:extLst>
  </p:cSld>
  <p:clrMapOvr>
    <a:masterClrMapping/>
  </p:clrMapOvr>
  <p:transition spd="med"/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9D5915-1BDE-4CB4-B6E5-CA104936E1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850" y="0"/>
            <a:ext cx="955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3977576"/>
      </p:ext>
    </p:extLst>
  </p:cSld>
  <p:clrMapOvr>
    <a:masterClrMapping/>
  </p:clrMapOvr>
  <p:transition spd="med"/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386306F-FBAC-4130-A5AD-FD729750C6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996378"/>
      </p:ext>
    </p:extLst>
  </p:cSld>
  <p:clrMapOvr>
    <a:masterClrMapping/>
  </p:clrMapOvr>
  <p:transition spd="med"/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D81712-DC7C-4A68-A341-D05197F1D1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2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8391699"/>
      </p:ext>
    </p:extLst>
  </p:cSld>
  <p:clrMapOvr>
    <a:masterClrMapping/>
  </p:clrMapOvr>
  <p:transition spd="med"/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1F80E6-DBA5-41F2-B4F8-563C904006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172000"/>
      </p:ext>
    </p:ext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37701" y="1250302"/>
            <a:ext cx="2654300" cy="5607698"/>
          </a:xfrm>
        </p:spPr>
        <p:txBody>
          <a:bodyPr/>
          <a:lstStyle/>
          <a:p>
            <a:r>
              <a:rPr lang="zh-CN" altLang="en-US" dirty="0"/>
              <a:t>时钟周期，最小的脉动信号</a:t>
            </a:r>
            <a:endParaRPr lang="en-US" altLang="zh-CN" dirty="0"/>
          </a:p>
          <a:p>
            <a:r>
              <a:rPr lang="zh-CN" altLang="en-US" dirty="0"/>
              <a:t>这些周期的理解都很重要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一般用</a:t>
            </a:r>
            <a:r>
              <a:rPr lang="en-US" altLang="zh-CN" dirty="0"/>
              <a:t>CPU</a:t>
            </a:r>
            <a:r>
              <a:rPr lang="zh-CN" altLang="en-US" dirty="0"/>
              <a:t>从内存中读取一个指令字的最短时间作为机器周期。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7EF3A6E-D995-4651-8598-C87B8843D5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7231267"/>
      </p:ext>
    </p:extLst>
  </p:cSld>
  <p:clrMapOvr>
    <a:masterClrMapping/>
  </p:clrMapOvr>
  <p:transition spd="med"/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213143-F3F5-483D-BF8C-11812DC275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77" y="0"/>
            <a:ext cx="953702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416112"/>
      </p:ext>
    </p:extLst>
  </p:cSld>
  <p:clrMapOvr>
    <a:masterClrMapping/>
  </p:clrMapOvr>
  <p:transition spd="med"/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5F9A332-F703-4F99-AD6F-384CF633BF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7098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360816"/>
      </p:ext>
    </p:extLst>
  </p:cSld>
  <p:clrMapOvr>
    <a:masterClrMapping/>
  </p:clrMapOvr>
  <p:transition spd="med"/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C09A4C-3119-4B69-9C0C-46AF070846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705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0663719"/>
      </p:ext>
    </p:extLst>
  </p:cSld>
  <p:clrMapOvr>
    <a:masterClrMapping/>
  </p:clrMapOvr>
  <p:transition spd="med"/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9B29B19-6185-43EC-A329-B3B6144732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787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634590"/>
      </p:ext>
    </p:extLst>
  </p:cSld>
  <p:clrMapOvr>
    <a:masterClrMapping/>
  </p:clrMapOvr>
  <p:transition spd="med"/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9B813F-27E2-424C-8589-C7205F44C2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854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084420"/>
      </p:ext>
    </p:extLst>
  </p:cSld>
  <p:clrMapOvr>
    <a:masterClrMapping/>
  </p:clrMapOvr>
  <p:transition spd="med"/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EB3014A-DC65-4889-B557-5F2B5F07A7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085" y="0"/>
            <a:ext cx="958048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445544"/>
      </p:ext>
    </p:extLst>
  </p:cSld>
  <p:clrMapOvr>
    <a:masterClrMapping/>
  </p:clrMapOvr>
  <p:transition spd="med"/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BFE8402-8067-4191-9727-A3812A570C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996"/>
            <a:ext cx="96012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2282862"/>
      </p:ext>
    </p:extLst>
  </p:cSld>
  <p:clrMapOvr>
    <a:masterClrMapping/>
  </p:clrMapOvr>
  <p:transition spd="med"/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9F7A78-3944-42A9-9FE4-5788C9EECE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083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955550"/>
      </p:ext>
    </p:extLst>
  </p:cSld>
  <p:clrMapOvr>
    <a:masterClrMapping/>
  </p:clrMapOvr>
  <p:transition spd="med"/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F70B8A-3266-4D87-869E-D082249DE3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87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906203"/>
      </p:ext>
    </p:extLst>
  </p:cSld>
  <p:clrMapOvr>
    <a:masterClrMapping/>
  </p:clrMapOvr>
  <p:transition spd="med"/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E7A969-72B1-47FF-BD3D-A10F9D0725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066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3999850"/>
      </p:ext>
    </p:ext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一个</a:t>
            </a:r>
            <a:r>
              <a:rPr lang="en-US" altLang="zh-CN" dirty="0">
                <a:hlinkClick r:id="rId2"/>
              </a:rPr>
              <a:t>CPU</a:t>
            </a:r>
            <a:r>
              <a:rPr lang="zh-CN" altLang="en-US" dirty="0">
                <a:hlinkClick r:id="rId2"/>
              </a:rPr>
              <a:t>时钟周期</a:t>
            </a:r>
            <a:r>
              <a:rPr lang="zh-CN" altLang="en-US" dirty="0"/>
              <a:t>也成称为节拍。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EE116E0-1557-423D-9319-AF5B6EAB61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5681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562093"/>
      </p:ext>
    </p:extLst>
  </p:cSld>
  <p:clrMapOvr>
    <a:masterClrMapping/>
  </p:clrMapOvr>
  <p:transition spd="med"/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091448" y="1231641"/>
            <a:ext cx="3100551" cy="5626359"/>
          </a:xfrm>
        </p:spPr>
        <p:txBody>
          <a:bodyPr/>
          <a:lstStyle/>
          <a:p>
            <a:r>
              <a:rPr lang="zh-CN" altLang="en-US" dirty="0"/>
              <a:t>重点。微程序指令的设计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29D7F38-22D3-4B9A-8DE1-FDE6E391C8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91448" cy="68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317346"/>
      </p:ext>
    </p:extLst>
  </p:cSld>
  <p:clrMapOvr>
    <a:masterClrMapping/>
  </p:clrMapOvr>
  <p:transition spd="med"/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6AED3A-8BD7-4D96-9D01-8B6B38F4FD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5444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496640"/>
      </p:ext>
    </p:extLst>
  </p:cSld>
  <p:clrMapOvr>
    <a:masterClrMapping/>
  </p:clrMapOvr>
  <p:transition spd="med"/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4AD9B4-BC6F-48D5-9CD6-3B5EDA2D45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647"/>
            <a:ext cx="9114310" cy="68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268346"/>
      </p:ext>
    </p:extLst>
  </p:cSld>
  <p:clrMapOvr>
    <a:masterClrMapping/>
  </p:clrMapOvr>
  <p:transition spd="med"/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96801AC-AA92-45E2-956D-BB3D30E4D1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6689" cy="68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134540"/>
      </p:ext>
    </p:extLst>
  </p:cSld>
  <p:clrMapOvr>
    <a:masterClrMapping/>
  </p:clrMapOvr>
  <p:transition spd="med"/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21930" y="1278294"/>
            <a:ext cx="3070069" cy="5579706"/>
          </a:xfrm>
        </p:spPr>
        <p:txBody>
          <a:bodyPr/>
          <a:lstStyle/>
          <a:p>
            <a:r>
              <a:rPr lang="zh-CN" altLang="en-US" dirty="0"/>
              <a:t>重点：</a:t>
            </a:r>
            <a:endParaRPr lang="en-US" altLang="zh-CN" dirty="0"/>
          </a:p>
          <a:p>
            <a:r>
              <a:rPr lang="en-US" altLang="zh-CN" dirty="0"/>
              <a:t>001</a:t>
            </a:r>
            <a:r>
              <a:rPr lang="zh-CN" altLang="en-US" dirty="0"/>
              <a:t>状态下的指令译码开启一条指令对电影的微程序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4F10D30-BE08-411A-9859-F1362DB8A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1930" cy="68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3165089"/>
      </p:ext>
    </p:extLst>
  </p:cSld>
  <p:clrMapOvr>
    <a:masterClrMapping/>
  </p:clrMapOvr>
  <p:transition spd="med"/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025280" y="1278294"/>
            <a:ext cx="3166719" cy="5579706"/>
          </a:xfrm>
        </p:spPr>
        <p:txBody>
          <a:bodyPr/>
          <a:lstStyle/>
          <a:p>
            <a:r>
              <a:rPr lang="zh-CN" altLang="en-US" dirty="0"/>
              <a:t>简单过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BEF41B-18F8-4FA4-82E8-544052671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252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4548423"/>
      </p:ext>
    </p:extLst>
  </p:cSld>
  <p:clrMapOvr>
    <a:masterClrMapping/>
  </p:clrMapOvr>
  <p:transition spd="med"/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42F4E3-96DC-4A06-AFEE-447D712A3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3827" cy="68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21199"/>
      </p:ext>
    </p:extLst>
  </p:cSld>
  <p:clrMapOvr>
    <a:masterClrMapping/>
  </p:clrMapOvr>
  <p:transition spd="med"/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r>
              <a:rPr lang="en-US" altLang="zh-CN" dirty="0"/>
              <a:t>TIPS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重点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9A31BA-6D19-40C5-AEB7-36F7B2F4A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4310" cy="68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519282"/>
      </p:ext>
    </p:extLst>
  </p:cSld>
  <p:clrMapOvr>
    <a:masterClrMapping/>
  </p:clrMapOvr>
  <p:transition spd="med"/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BF0DA1A-9313-48F0-B58F-375BB31CE3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079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146065"/>
      </p:ext>
    </p:extLst>
  </p:cSld>
  <p:clrMapOvr>
    <a:masterClrMapping/>
  </p:clrMapOvr>
  <p:transition spd="med"/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C50242B-EB02-49EB-8C26-481C33FB4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6689" cy="68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8729768"/>
      </p:ext>
    </p:extLst>
  </p:cSld>
  <p:clrMapOvr>
    <a:masterClrMapping/>
  </p:clrMapOvr>
  <p:transition spd="med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8AC61B8-99F2-4D2D-8932-810E97F0BBD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指令周期包括：</a:t>
            </a:r>
            <a:endParaRPr lang="en-US" altLang="zh-CN" dirty="0"/>
          </a:p>
          <a:p>
            <a:r>
              <a:rPr lang="zh-CN" altLang="en-US" dirty="0"/>
              <a:t>取值周期，间址周期，执行周期，中断周期。</a:t>
            </a:r>
            <a:endParaRPr lang="en-US" altLang="zh-CN" dirty="0"/>
          </a:p>
          <a:p>
            <a:r>
              <a:rPr lang="zh-CN" altLang="en-US" dirty="0"/>
              <a:t>间址周期，间接寻址周期。</a:t>
            </a:r>
            <a:endParaRPr lang="en-US" altLang="zh-CN" dirty="0"/>
          </a:p>
          <a:p>
            <a:r>
              <a:rPr lang="zh-CN" altLang="en-US" dirty="0"/>
              <a:t>中断周期，</a:t>
            </a:r>
            <a:r>
              <a:rPr lang="en-US" altLang="zh-CN" dirty="0"/>
              <a:t>CPU</a:t>
            </a:r>
            <a:r>
              <a:rPr lang="zh-CN" altLang="en-US" dirty="0"/>
              <a:t>在每条指令执行结束前，都要发中断查询信号，如果有中断请求，</a:t>
            </a:r>
            <a:r>
              <a:rPr lang="en-US" altLang="zh-CN" dirty="0"/>
              <a:t>CPU</a:t>
            </a:r>
            <a:r>
              <a:rPr lang="zh-CN" altLang="en-US" dirty="0"/>
              <a:t>进入中断响应阶段。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145377-6EB8-460E-AFD8-3B5884895F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TIPS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63852200"/>
      </p:ext>
    </p:extLst>
  </p:cSld>
  <p:clrMapOvr>
    <a:masterClrMapping/>
  </p:clrMapOvr>
  <p:transition spd="med"/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0EB00B-1CDA-40D8-B841-587F326FFC5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zh-CN" altLang="en-US" dirty="0"/>
              <a:t>字段间接编码方式</a:t>
            </a:r>
          </a:p>
        </p:txBody>
      </p:sp>
      <p:sp>
        <p:nvSpPr>
          <p:cNvPr id="4" name="AutoShape 2">
            <a:extLst>
              <a:ext uri="{FF2B5EF4-FFF2-40B4-BE49-F238E27FC236}">
                <a16:creationId xmlns:a16="http://schemas.microsoft.com/office/drawing/2014/main" id="{8EE8D3A2-EC40-42F2-8308-4740F2D84FD8}"/>
              </a:ext>
            </a:extLst>
          </p:cNvPr>
          <p:cNvSpPr>
            <a:spLocks noGrp="1" noChangeAspect="1" noChangeArrowheads="1"/>
          </p:cNvSpPr>
          <p:nvPr>
            <p:ph type="body" idx="13"/>
          </p:nvPr>
        </p:nvSpPr>
        <p:spPr bwMode="auto">
          <a:xfrm>
            <a:off x="355082" y="1979386"/>
            <a:ext cx="10980057" cy="464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dirty="0"/>
              <a:t>一个字段的微命令需要另一个字段中的某些微命令来解释。不是重点，简单根据图片来理解</a:t>
            </a:r>
            <a:endParaRPr lang="en-US" altLang="zh-CN" dirty="0"/>
          </a:p>
          <a:p>
            <a:r>
              <a:rPr lang="zh-CN" altLang="en-US" dirty="0"/>
              <a:t>参考链接：</a:t>
            </a:r>
            <a:r>
              <a:rPr lang="en-US" altLang="zh-CN" dirty="0">
                <a:hlinkClick r:id="rId2"/>
              </a:rPr>
              <a:t>https://zhuanlan.zhihu.com/p/27402020</a:t>
            </a:r>
            <a:endParaRPr lang="en-US" altLang="zh-CN" dirty="0"/>
          </a:p>
          <a:p>
            <a:r>
              <a:rPr lang="zh-CN" altLang="en-US" dirty="0"/>
              <a:t>参考链接</a:t>
            </a:r>
            <a:r>
              <a:rPr lang="en-US" altLang="zh-CN" dirty="0"/>
              <a:t>: </a:t>
            </a:r>
            <a:r>
              <a:rPr lang="en-US" altLang="zh-CN" dirty="0">
                <a:hlinkClick r:id="rId3"/>
              </a:rPr>
              <a:t>https://2d.hep.com.cn/1861845/31</a:t>
            </a:r>
            <a:endParaRPr lang="zh-CN" alt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DA539AC4-9948-4453-B7AF-16ED5877AA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7236" y="3920073"/>
            <a:ext cx="3838575" cy="2066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3007338"/>
      </p:ext>
    </p:extLst>
  </p:cSld>
  <p:clrMapOvr>
    <a:masterClrMapping/>
  </p:clrMapOvr>
  <p:transition spd="med"/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D38762C-60ED-4508-A76F-7145604EE2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178" y="699994"/>
            <a:ext cx="9457248" cy="5196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749148"/>
      </p:ext>
    </p:extLst>
  </p:cSld>
  <p:clrMapOvr>
    <a:masterClrMapping/>
  </p:clrMapOvr>
  <p:transition spd="med"/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98880A2-636F-43FC-9B63-4AE61F5B92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352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6410228"/>
      </p:ext>
    </p:extLst>
  </p:cSld>
  <p:clrMapOvr>
    <a:masterClrMapping/>
  </p:clrMapOvr>
  <p:transition spd="med"/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4F9DA9D-2BF6-43A6-BECF-E2F95585C4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37172" cy="6850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713521"/>
      </p:ext>
    </p:extLst>
  </p:cSld>
  <p:clrMapOvr>
    <a:masterClrMapping/>
  </p:clrMapOvr>
  <p:transition spd="med"/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2BAF47-2EBD-4D71-83A9-1FC1B9F8F1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4310" cy="682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845129"/>
      </p:ext>
    </p:extLst>
  </p:cSld>
  <p:clrMapOvr>
    <a:masterClrMapping/>
  </p:clrMapOvr>
  <p:transition spd="med"/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103406" y="1278294"/>
            <a:ext cx="3088594" cy="5579706"/>
          </a:xfrm>
        </p:spPr>
        <p:txBody>
          <a:bodyPr/>
          <a:lstStyle/>
          <a:p>
            <a:r>
              <a:rPr lang="en-US" altLang="zh-CN" dirty="0" err="1"/>
              <a:t>uPC</a:t>
            </a:r>
            <a:r>
              <a:rPr lang="zh-CN" altLang="en-US" dirty="0"/>
              <a:t>的概念理解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3F1970C-8292-43FA-BC55-5DD1E6F63A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034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9282835"/>
      </p:ext>
    </p:extLst>
  </p:cSld>
  <p:clrMapOvr>
    <a:masterClrMapping/>
  </p:clrMapOvr>
  <p:transition spd="med"/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572448-03B6-4B70-BC7A-FEB5C54CEE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53331" cy="6863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17137"/>
      </p:ext>
    </p:extLst>
  </p:cSld>
  <p:clrMapOvr>
    <a:masterClrMapping/>
  </p:clrMapOvr>
  <p:transition spd="med"/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080780" y="1278294"/>
            <a:ext cx="3111219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BFB52E-F989-45C9-90C8-08A47B502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07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5782717"/>
      </p:ext>
    </p:extLst>
  </p:cSld>
  <p:clrMapOvr>
    <a:masterClrMapping/>
  </p:clrMapOvr>
  <p:transition spd="med"/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4ACBE2-2FAD-4818-AEBA-C51F7D1B3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9551" cy="6843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035793"/>
      </p:ext>
    </p:extLst>
  </p:cSld>
  <p:clrMapOvr>
    <a:masterClrMapping/>
  </p:clrMapOvr>
  <p:transition spd="med"/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F6370C8-3C4A-4226-9300-19E6E8C93E64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王道</a:t>
            </a:r>
            <a:r>
              <a:rPr lang="en-US" altLang="zh-CN" dirty="0"/>
              <a:t>P210</a:t>
            </a:r>
          </a:p>
          <a:p>
            <a:pPr marL="514350" indent="-514350">
              <a:buAutoNum type="arabicPeriod"/>
            </a:pPr>
            <a:r>
              <a:rPr lang="zh-CN" altLang="en-US" dirty="0"/>
              <a:t>水平型微指令并行操作能力强、效率高、灵活性强；垂直型微指令则较差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水平型微指令执行一条指令的时间短；垂直型微指令执行的时间长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由水平型微指令解释指令的微程序，具有微指令字比较长但微程序短的特点；垂直型微指令则相反，其微指令字比较短而微程序长。</a:t>
            </a:r>
            <a:endParaRPr lang="en-US" altLang="zh-CN" dirty="0"/>
          </a:p>
          <a:p>
            <a:pPr marL="514350" indent="-514350">
              <a:buAutoNum type="arabicPeriod"/>
            </a:pPr>
            <a:r>
              <a:rPr lang="zh-CN" altLang="en-US" dirty="0"/>
              <a:t>水平型微指令用户乃以掌握，而垂直型微指令与指令比较类似，相对容易掌握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AA994FE-F027-4DA9-B4D3-0550B8B2CD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92500"/>
          </a:bodyPr>
          <a:lstStyle/>
          <a:p>
            <a:r>
              <a:rPr lang="zh-CN" altLang="en-US" dirty="0"/>
              <a:t>水平型微指令和垂直型微指令比较</a:t>
            </a:r>
          </a:p>
        </p:txBody>
      </p:sp>
    </p:spTree>
    <p:extLst>
      <p:ext uri="{BB962C8B-B14F-4D97-AF65-F5344CB8AC3E}">
        <p14:creationId xmlns:p14="http://schemas.microsoft.com/office/powerpoint/2010/main" val="3855575986"/>
      </p:ext>
    </p:extLst>
  </p:cSld>
  <p:clrMapOvr>
    <a:masterClrMapping/>
  </p:clrMapOvr>
  <p:transition spd="med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节拍和工作脉冲</a:t>
            </a:r>
            <a:r>
              <a:rPr lang="en-US" altLang="zh-CN" dirty="0"/>
              <a:t>P</a:t>
            </a:r>
            <a:r>
              <a:rPr lang="zh-CN" altLang="en-US" dirty="0"/>
              <a:t>不是重点。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05EAD7-97AE-4065-8A78-7121FE6C6E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164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54895"/>
      </p:ext>
    </p:extLst>
  </p:cSld>
  <p:clrMapOvr>
    <a:masterClrMapping/>
  </p:clrMapOvr>
  <p:transition spd="med"/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1E2E01-49D6-44FB-AAE8-5F1061671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26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5560834"/>
      </p:ext>
    </p:extLst>
  </p:cSld>
  <p:clrMapOvr>
    <a:masterClrMapping/>
  </p:clrMapOvr>
  <p:transition spd="med"/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356C23-E5A3-4021-980A-81C2F5D8F9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6073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075567"/>
      </p:ext>
    </p:extLst>
  </p:cSld>
  <p:clrMapOvr>
    <a:masterClrMapping/>
  </p:clrMapOvr>
  <p:transition spd="med"/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A0CCA93-85DE-46ED-971F-38937D0F24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08570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803196"/>
      </p:ext>
    </p:extLst>
  </p:cSld>
  <p:clrMapOvr>
    <a:masterClrMapping/>
  </p:clrMapOvr>
  <p:transition spd="med"/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7BAAF5BA-DBF8-484E-89CD-ACD0F81A606B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一个是将 </a:t>
            </a:r>
            <a:r>
              <a:rPr lang="en-US" altLang="zh-CN" dirty="0"/>
              <a:t>OP(IR)-&gt;</a:t>
            </a:r>
            <a:r>
              <a:rPr lang="zh-CN" altLang="en-US" dirty="0"/>
              <a:t>微地址形成部件    微程序</a:t>
            </a:r>
            <a:endParaRPr lang="en-US" altLang="zh-CN" dirty="0"/>
          </a:p>
          <a:p>
            <a:r>
              <a:rPr lang="zh-CN" altLang="en-US" dirty="0"/>
              <a:t>另一个是将 </a:t>
            </a:r>
            <a:r>
              <a:rPr lang="en-US" altLang="zh-CN" dirty="0"/>
              <a:t>OP(IR)-&gt;</a:t>
            </a:r>
            <a:r>
              <a:rPr lang="zh-CN" altLang="en-US" dirty="0"/>
              <a:t>指令译码器        硬布线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4324020-A2F1-4A30-9E48-50D517A71E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TIPS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38404519"/>
      </p:ext>
    </p:extLst>
  </p:cSld>
  <p:clrMapOvr>
    <a:masterClrMapping/>
  </p:clrMapOvr>
  <p:transition spd="med"/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66676B5D-3C02-41BD-998E-0A3CBB80D8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101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604064"/>
      </p:ext>
    </p:extLst>
  </p:cSld>
  <p:clrMapOvr>
    <a:masterClrMapping/>
  </p:clrMapOvr>
  <p:transition spd="med"/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r>
              <a:rPr lang="zh-CN" altLang="en-US"/>
              <a:t>模型机重点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959071-89DD-4D8E-9E89-15FEA590BA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1862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801386"/>
      </p:ext>
    </p:extLst>
  </p:cSld>
  <p:clrMapOvr>
    <a:masterClrMapping/>
  </p:clrMapOvr>
  <p:transition spd="med"/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0" y="1278294"/>
            <a:ext cx="12191999" cy="5579706"/>
          </a:xfrm>
        </p:spPr>
        <p:txBody>
          <a:bodyPr/>
          <a:lstStyle/>
          <a:p>
            <a:r>
              <a:rPr lang="zh-CN" altLang="zh-CN" dirty="0"/>
              <a:t>知识点：</a:t>
            </a:r>
          </a:p>
          <a:p>
            <a:pPr lvl="1" fontAlgn="ctr"/>
            <a:r>
              <a:rPr lang="zh-CN" altLang="zh-CN" dirty="0"/>
              <a:t>对于各种寻址方式的熟悉</a:t>
            </a:r>
          </a:p>
          <a:p>
            <a:pPr lvl="1" fontAlgn="ctr"/>
            <a:r>
              <a:rPr lang="zh-CN" altLang="zh-CN" dirty="0"/>
              <a:t>理论上是送分题</a:t>
            </a:r>
          </a:p>
          <a:p>
            <a:pPr lvl="1" fontAlgn="ctr"/>
            <a:r>
              <a:rPr lang="zh-CN" altLang="zh-CN" dirty="0"/>
              <a:t>助记符：</a:t>
            </a:r>
            <a:r>
              <a:rPr lang="en-US" altLang="zh-CN" dirty="0"/>
              <a:t>SUB </a:t>
            </a:r>
            <a:r>
              <a:rPr lang="zh-CN" altLang="zh-CN" dirty="0"/>
              <a:t>之类的</a:t>
            </a:r>
          </a:p>
          <a:p>
            <a:pPr lvl="1" fontAlgn="ctr"/>
            <a:r>
              <a:rPr lang="zh-CN" altLang="zh-CN" dirty="0"/>
              <a:t>注意相对寻址</a:t>
            </a:r>
            <a:r>
              <a:rPr lang="en-US" altLang="zh-CN" dirty="0"/>
              <a:t>  </a:t>
            </a:r>
            <a:r>
              <a:rPr lang="zh-CN" altLang="zh-CN" dirty="0"/>
              <a:t>是jmp运算结束后的下一条地址；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CPU</a:t>
            </a:r>
            <a:r>
              <a:rPr lang="zh-CN" altLang="en-US" dirty="0"/>
              <a:t>指令设计 知识点</a:t>
            </a:r>
          </a:p>
        </p:txBody>
      </p:sp>
    </p:spTree>
    <p:extLst>
      <p:ext uri="{BB962C8B-B14F-4D97-AF65-F5344CB8AC3E}">
        <p14:creationId xmlns:p14="http://schemas.microsoft.com/office/powerpoint/2010/main" val="2601034703"/>
      </p:ext>
    </p:extLst>
  </p:cSld>
  <p:clrMapOvr>
    <a:masterClrMapping/>
  </p:clrMapOvr>
  <p:transition spd="med"/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098" name="Picture 2" descr="本 № 分 ） 设 某 位 计 算 机 指 令 格 式 如 下 ： &#10;MOD （ 2 位 ） &#10;DR （ 2 位 ） &#10;OP 位 ） &#10;ADDR/DATA/DISP &#10;其 、 、 为 0 的 寄 存 器 号 ， 、 00 为 0 址 方 式 00 段 ， 指 令 第 ： 字 为 址 、 数 &#10;据 或 偏 移 熾 ： 源 操 作 数 由 、 00 字 段 和 指 令 第 ： 字 共 向 确 定 。 除 了 ` 0 指 令 &#10;为 单 字 指 令 外 ， 其 他 指 令 灼 为 双 字 指 令 ， 0 指 令 则 由 源 操 作 数 指 出 转 移 地 址 ： &#10;变 址 寻 址 使 用 的 变 址 寄 存 器 引 默 认 为 R3• 各 字 段 解 释 如 表 ] · &#10;指 令 助 记 符 OP 指 令 助 记 符 OP &#10;MOD &#10;00 &#10;01 &#10;10 &#10;11 &#10;寻 址 方 式 &#10;立 即 寻 址 &#10;直 按 寻 址 &#10;变 址 寻 址 &#10;相 对 寻 址 &#10;DR &#10;00 &#10;MOV &#10;A DD &#10;ADC &#10;S UB &#10;0 ） &#10;（ 2 ） &#10;（ 3 ） &#10;0000 &#10;00m &#10;0010 &#10;0011 &#10;OR （ 或 ） &#10;JMP &#10;HALT &#10;m00 &#10;0 〔 01 &#10;寄 存 器 &#10;RO &#10;R3 （ 引 ） &#10;写 出 以 下 指 令 的 编 码 · （ 本 小 題 3 分 ） &#10;SUB RI,(SI*80H) ； RI 一 （ 引 + 80H ） &quot;RI &#10;假 设 在 60H 和 引 H 单 元 存 放 了 一 条 指 令 ， 其 编 码 为 53H 和 10H ， 即 〈 60H ） &#10;： 53H 以 6 ] H 〗 ： 10H ， 诮 问 这 是 一 条 什 么 指 令 ？ 写 山 它 的 执 行 结 果 。 （ 本 &#10;小 题 3 分 ） &#10;假 设 所 有 寄 存 器 初 始 值 均 为 0 ， 存 储 器 （ 20H ） 一 21H ， (21H)=22H, （ 22H ） &#10;： 23H ， 写 出 下 列 程 序 段 按 顺 序 逐 条 执 行 的 结 果 。 （ 本 小 題 4 分 ） &#10;第 4 页 共 6 贝 ">
            <a:extLst>
              <a:ext uri="{FF2B5EF4-FFF2-40B4-BE49-F238E27FC236}">
                <a16:creationId xmlns:a16="http://schemas.microsoft.com/office/drawing/2014/main" id="{928C8A65-E994-49D9-8850-F844993BDC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6914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MOV &#10;MOV &#10;MOV &#10;MOV &#10;ŔO,20H; &#10;RI,RO; ">
            <a:extLst>
              <a:ext uri="{FF2B5EF4-FFF2-40B4-BE49-F238E27FC236}">
                <a16:creationId xmlns:a16="http://schemas.microsoft.com/office/drawing/2014/main" id="{6C57EA08-47DA-44B6-9290-33BEA31D06A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8" r="41056"/>
          <a:stretch/>
        </p:blipFill>
        <p:spPr bwMode="auto">
          <a:xfrm>
            <a:off x="7691436" y="4476285"/>
            <a:ext cx="4329403" cy="2484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8A87752-1288-4DFE-BF59-9D24DE4B1241}"/>
              </a:ext>
            </a:extLst>
          </p:cNvPr>
          <p:cNvSpPr txBox="1"/>
          <p:nvPr/>
        </p:nvSpPr>
        <p:spPr>
          <a:xfrm>
            <a:off x="8282474" y="1684148"/>
            <a:ext cx="3648269" cy="3693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45719" tIns="45719" rIns="45719" bIns="45719" numCol="1" spcCol="38100" rtlCol="0" anchor="t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2014</a:t>
            </a:r>
            <a:r>
              <a:rPr kumimoji="0" lang="zh-CN" altLang="en-US" sz="18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+mn-lt"/>
                <a:ea typeface="+mn-ea"/>
                <a:cs typeface="+mn-cs"/>
                <a:sym typeface="Arial" panose="020B0604020202020204"/>
              </a:rPr>
              <a:t>年</a:t>
            </a:r>
          </a:p>
        </p:txBody>
      </p:sp>
    </p:spTree>
    <p:extLst>
      <p:ext uri="{BB962C8B-B14F-4D97-AF65-F5344CB8AC3E}">
        <p14:creationId xmlns:p14="http://schemas.microsoft.com/office/powerpoint/2010/main" val="2955867085"/>
      </p:ext>
    </p:extLst>
  </p:cSld>
  <p:clrMapOvr>
    <a:masterClrMapping/>
  </p:clrMapOvr>
  <p:transition spd="med"/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E2551308-0664-4154-A384-A146A76B1F56}"/>
              </a:ext>
            </a:extLst>
          </p:cNvPr>
          <p:cNvSpPr/>
          <p:nvPr/>
        </p:nvSpPr>
        <p:spPr>
          <a:xfrm>
            <a:off x="547396" y="139776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1</a:t>
            </a:r>
            <a:r>
              <a:rPr lang="zh-CN" altLang="zh-CN" dirty="0">
                <a:ea typeface="微软雅黑" panose="020B0503020204020204" pitchFamily="34" charset="-122"/>
              </a:rPr>
              <a:t>）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SUB</a:t>
            </a:r>
            <a:r>
              <a:rPr lang="en-US" altLang="zh-CN" dirty="0">
                <a:ea typeface="微软雅黑" panose="020B0503020204020204" pitchFamily="34" charset="-122"/>
              </a:rPr>
              <a:t> -&gt; OP:0011</a:t>
            </a:r>
            <a:endParaRPr lang="zh-CN" altLang="zh-CN" dirty="0">
              <a:ea typeface="微软雅黑" panose="020B0503020204020204" pitchFamily="34" charset="-122"/>
            </a:endParaRPr>
          </a:p>
          <a:p>
            <a:r>
              <a:rPr lang="zh-CN" altLang="zh-CN" dirty="0">
                <a:ea typeface="微软雅黑" panose="020B0503020204020204" pitchFamily="34" charset="-122"/>
              </a:rPr>
              <a:t>R</a:t>
            </a:r>
            <a:r>
              <a:rPr lang="en-US" altLang="zh-CN" dirty="0">
                <a:ea typeface="微软雅黑" panose="020B0503020204020204" pitchFamily="34" charset="-122"/>
              </a:rPr>
              <a:t>1 -&gt;    DR:01</a:t>
            </a:r>
            <a:endParaRPr lang="zh-CN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MOD -&gt;10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DISP</a:t>
            </a:r>
            <a:r>
              <a:rPr lang="en-US" altLang="zh-CN" dirty="0">
                <a:ea typeface="微软雅黑" panose="020B0503020204020204" pitchFamily="34" charset="-122"/>
              </a:rPr>
              <a:t>-&gt;1000 0000</a:t>
            </a:r>
            <a:endParaRPr lang="zh-CN" altLang="zh-CN" dirty="0">
              <a:ea typeface="微软雅黑" panose="020B0503020204020204" pitchFamily="34" charset="-122"/>
            </a:endParaRPr>
          </a:p>
          <a:p>
            <a:r>
              <a:rPr lang="zh-CN" altLang="zh-CN" dirty="0">
                <a:ea typeface="微软雅黑" panose="020B0503020204020204" pitchFamily="34" charset="-122"/>
              </a:rPr>
              <a:t>指令编码为：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0011 0110</a:t>
            </a:r>
          </a:p>
          <a:p>
            <a:pPr marL="342900"/>
            <a:r>
              <a:rPr lang="en-US" altLang="zh-CN" dirty="0">
                <a:ea typeface="微软雅黑" panose="020B0503020204020204" pitchFamily="34" charset="-122"/>
              </a:rPr>
              <a:t>1000 0000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6D8B278A-798F-4863-B1C9-F532979DF2FC}"/>
              </a:ext>
            </a:extLst>
          </p:cNvPr>
          <p:cNvSpPr/>
          <p:nvPr/>
        </p:nvSpPr>
        <p:spPr>
          <a:xfrm>
            <a:off x="3048000" y="127829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2</a:t>
            </a:r>
            <a:r>
              <a:rPr lang="zh-CN" altLang="en-US" dirty="0">
                <a:ea typeface="微软雅黑" panose="020B0503020204020204" pitchFamily="34" charset="-122"/>
              </a:rPr>
              <a:t>）</a:t>
            </a:r>
            <a:endParaRPr lang="en-US" altLang="zh-CN" dirty="0">
              <a:ea typeface="微软雅黑" panose="020B0503020204020204" pitchFamily="34" charset="-122"/>
            </a:endParaRPr>
          </a:p>
          <a:p>
            <a:r>
              <a:rPr lang="zh-CN" altLang="zh-CN" dirty="0">
                <a:ea typeface="微软雅黑" panose="020B0503020204020204" pitchFamily="34" charset="-122"/>
              </a:rPr>
              <a:t>指令编码为</a:t>
            </a:r>
            <a:r>
              <a:rPr lang="en-US" altLang="zh-CN" dirty="0">
                <a:ea typeface="微软雅黑" panose="020B0503020204020204" pitchFamily="34" charset="-122"/>
              </a:rPr>
              <a:t> 5310H</a:t>
            </a:r>
            <a:endParaRPr lang="zh-CN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0101 0011 0001 0000(B)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OP-&gt; JMP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DR-&gt;R0      </a:t>
            </a:r>
            <a:r>
              <a:rPr lang="zh-CN" altLang="zh-CN" dirty="0">
                <a:solidFill>
                  <a:srgbClr val="FF0000"/>
                </a:solidFill>
                <a:ea typeface="微软雅黑" panose="020B0503020204020204" pitchFamily="34" charset="-122"/>
              </a:rPr>
              <a:t>这里R</a:t>
            </a:r>
            <a:r>
              <a:rPr lang="en-US" altLang="zh-CN" dirty="0">
                <a:solidFill>
                  <a:srgbClr val="FF0000"/>
                </a:solidFill>
                <a:ea typeface="微软雅黑" panose="020B0503020204020204" pitchFamily="34" charset="-122"/>
              </a:rPr>
              <a:t>0</a:t>
            </a:r>
            <a:r>
              <a:rPr lang="zh-CN" altLang="zh-CN" dirty="0">
                <a:solidFill>
                  <a:srgbClr val="FF0000"/>
                </a:solidFill>
                <a:ea typeface="微软雅黑" panose="020B0503020204020204" pitchFamily="34" charset="-122"/>
              </a:rPr>
              <a:t>的存在是不是存储</a:t>
            </a:r>
            <a:r>
              <a:rPr lang="en-US" altLang="zh-CN" dirty="0">
                <a:solidFill>
                  <a:srgbClr val="FF0000"/>
                </a:solidFill>
                <a:ea typeface="微软雅黑" panose="020B0503020204020204" pitchFamily="34" charset="-122"/>
              </a:rPr>
              <a:t>72H</a:t>
            </a:r>
            <a:r>
              <a:rPr lang="zh-CN" altLang="zh-CN" dirty="0">
                <a:solidFill>
                  <a:srgbClr val="FF0000"/>
                </a:solidFill>
                <a:ea typeface="微软雅黑" panose="020B0503020204020204" pitchFamily="34" charset="-122"/>
              </a:rPr>
              <a:t>呢？？然后程序跳转的时候根据</a:t>
            </a:r>
            <a:r>
              <a:rPr lang="en-US" altLang="zh-CN" dirty="0">
                <a:solidFill>
                  <a:srgbClr val="FF0000"/>
                </a:solidFill>
                <a:ea typeface="微软雅黑" panose="020B0503020204020204" pitchFamily="34" charset="-122"/>
              </a:rPr>
              <a:t>  72H</a:t>
            </a:r>
            <a:r>
              <a:rPr lang="zh-CN" altLang="zh-CN" dirty="0">
                <a:solidFill>
                  <a:srgbClr val="FF0000"/>
                </a:solidFill>
                <a:ea typeface="微软雅黑" panose="020B0503020204020204" pitchFamily="34" charset="-122"/>
              </a:rPr>
              <a:t>跳转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MOD</a:t>
            </a:r>
            <a:r>
              <a:rPr lang="en-US" altLang="zh-CN" dirty="0">
                <a:ea typeface="微软雅黑" panose="020B0503020204020204" pitchFamily="34" charset="-122"/>
              </a:rPr>
              <a:t>-&gt;</a:t>
            </a:r>
            <a:r>
              <a:rPr lang="zh-CN" altLang="zh-CN" dirty="0">
                <a:ea typeface="微软雅黑" panose="020B0503020204020204" pitchFamily="34" charset="-122"/>
              </a:rPr>
              <a:t>相对寻址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DISP</a:t>
            </a:r>
            <a:r>
              <a:rPr lang="en-US" altLang="zh-CN" dirty="0">
                <a:ea typeface="微软雅黑" panose="020B0503020204020204" pitchFamily="34" charset="-122"/>
              </a:rPr>
              <a:t>-&gt;10H</a:t>
            </a:r>
            <a:endParaRPr lang="zh-CN" altLang="zh-CN" dirty="0">
              <a:ea typeface="微软雅黑" panose="020B0503020204020204" pitchFamily="34" charset="-122"/>
            </a:endParaRPr>
          </a:p>
          <a:p>
            <a:r>
              <a:rPr lang="zh-CN" altLang="zh-CN" dirty="0">
                <a:ea typeface="微软雅黑" panose="020B0503020204020204" pitchFamily="34" charset="-122"/>
              </a:rPr>
              <a:t>这是一条转移指令此时</a:t>
            </a:r>
            <a:r>
              <a:rPr lang="en-US" altLang="zh-CN" dirty="0">
                <a:ea typeface="微软雅黑" panose="020B0503020204020204" pitchFamily="34" charset="-122"/>
              </a:rPr>
              <a:t>(</a:t>
            </a:r>
            <a:r>
              <a:rPr lang="zh-CN" altLang="zh-CN" dirty="0">
                <a:ea typeface="微软雅黑" panose="020B0503020204020204" pitchFamily="34" charset="-122"/>
              </a:rPr>
              <a:t>PC</a:t>
            </a:r>
            <a:r>
              <a:rPr lang="en-US" altLang="zh-CN" dirty="0">
                <a:ea typeface="微软雅黑" panose="020B0503020204020204" pitchFamily="34" charset="-122"/>
              </a:rPr>
              <a:t>) = 62H;</a:t>
            </a:r>
            <a:r>
              <a:rPr lang="x-none" altLang="zh-CN" dirty="0">
                <a:ea typeface="Calibri" panose="020F0502020204030204" pitchFamily="34" charset="0"/>
              </a:rPr>
              <a:t>//PC</a:t>
            </a:r>
            <a:r>
              <a:rPr lang="x-none" altLang="zh-CN" dirty="0">
                <a:ea typeface="Microsoft YaHei" panose="020B0503020204020204" pitchFamily="34" charset="-122"/>
              </a:rPr>
              <a:t>后面的数据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DISP：10H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(PC) + DISP = 72H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把 72H</a:t>
            </a:r>
            <a:r>
              <a:rPr lang="zh-CN" altLang="zh-CN" dirty="0">
                <a:ea typeface="微软雅黑" panose="020B0503020204020204" pitchFamily="34" charset="-122"/>
              </a:rPr>
              <a:t>存储到R</a:t>
            </a:r>
            <a:r>
              <a:rPr lang="en-US" altLang="zh-CN" dirty="0">
                <a:ea typeface="微软雅黑" panose="020B0503020204020204" pitchFamily="34" charset="-122"/>
              </a:rPr>
              <a:t>0</a:t>
            </a:r>
            <a:r>
              <a:rPr lang="zh-CN" altLang="zh-CN" dirty="0">
                <a:ea typeface="微软雅黑" panose="020B0503020204020204" pitchFamily="34" charset="-122"/>
              </a:rPr>
              <a:t>，然后跳转；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2DC05B0-1B1B-4A66-BBED-1321ECF65220}"/>
              </a:ext>
            </a:extLst>
          </p:cNvPr>
          <p:cNvSpPr/>
          <p:nvPr/>
        </p:nvSpPr>
        <p:spPr>
          <a:xfrm>
            <a:off x="9234196" y="1509126"/>
            <a:ext cx="216781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3</a:t>
            </a:r>
            <a:r>
              <a:rPr lang="zh-CN" altLang="zh-CN" dirty="0"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(R0) = 20H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(R1) = 20H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(R2) = 21H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(R3) = 22H</a:t>
            </a:r>
          </a:p>
        </p:txBody>
      </p:sp>
    </p:spTree>
    <p:extLst>
      <p:ext uri="{BB962C8B-B14F-4D97-AF65-F5344CB8AC3E}">
        <p14:creationId xmlns:p14="http://schemas.microsoft.com/office/powerpoint/2010/main" val="2866596571"/>
      </p:ext>
    </p:extLst>
  </p:cSld>
  <p:clrMapOvr>
    <a:masterClrMapping/>
  </p:clrMapOvr>
  <p:transition spd="med"/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0" y="1278294"/>
            <a:ext cx="12191999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年真题</a:t>
            </a:r>
          </a:p>
        </p:txBody>
      </p:sp>
      <p:pic>
        <p:nvPicPr>
          <p:cNvPr id="5122" name="Picture 2" descr="（ 本 题 、 2 分 ） 设 某 8 位 计 算 机 指 令 格 式 如 下 ： &#10;OP （ 4 位 ） &#10;RD （ 2 位 ） &#10;RS （ 2 位 ） &#10;ADDR/ DATA / &#10;中 ， RD 为 目 的 寄 存 器 号 ， RS 为 寄 存 器 号 ， 寻 址 方 式 由 op 指 出 ， &#10;指 令 第 、 字 为 地 址 、 数 据 或 偏 移 量 ： 除 了 HALT 、 MO 寸 3 、 ADDI 、 ADD2 &#10;指 令 为 单 字 指 令 外 ， 他 指 令 均 为 双 字 指 令 。 4 个 寄 存 器 RO-R3 的 编 码 为 &#10;0 姬 Il ： OP 的 部 分 编 码 及 功 能 定 义 如 表 l• ">
            <a:extLst>
              <a:ext uri="{FF2B5EF4-FFF2-40B4-BE49-F238E27FC236}">
                <a16:creationId xmlns:a16="http://schemas.microsoft.com/office/drawing/2014/main" id="{08FF5FB0-A540-4F2E-83C2-3D22BB5A57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7216446" cy="333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MOVI &#10;MOV2 &#10;MOV3 &#10;MOV4 &#10;ADDI &#10;ADD2 &#10;ADD3 &#10;RD,DATA &#10;[ADDR], RS &#10;RD,RS &#10;RD,RS &#10;SUB RD, [RS+ADDRJ &#10;DATA—RD &#10;(RS) —ADDR &#10;(RD) —RD &#10;i;JJ &#10;0000 &#10;0001 &#10;omo &#10;0011 &#10;1 ooo &#10;1001 &#10;1010 &#10;1101 &#10;1110 &#10;JMP &#10;HALT &#10;DISP &#10;(2) &#10;(3) &#10;MOV4 &#10;SUB R2, [RI+IOH] &#10;(RI) =IOH, (R2) =20H, (R3) =30H, ( Il-I, &#10;(20H) =22H, OOH) =33H, (1) &#10;80H 81H 93H 26H, &#10;h) ">
            <a:extLst>
              <a:ext uri="{FF2B5EF4-FFF2-40B4-BE49-F238E27FC236}">
                <a16:creationId xmlns:a16="http://schemas.microsoft.com/office/drawing/2014/main" id="{38AECA84-67DA-471C-92D2-54FD401F31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086" y="-30853"/>
            <a:ext cx="51419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3785044"/>
      </p:ext>
    </p:extLst>
  </p:cSld>
  <p:clrMapOvr>
    <a:masterClrMapping/>
  </p:clrMapOvr>
  <p:transition spd="med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简单理解，一般不考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412752-182C-454B-A46B-4AD6B30D22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46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146417"/>
      </p:ext>
    </p:extLst>
  </p:cSld>
  <p:clrMapOvr>
    <a:masterClrMapping/>
  </p:clrMapOvr>
  <p:transition spd="med"/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0" y="1278294"/>
            <a:ext cx="12191999" cy="5579706"/>
          </a:xfrm>
        </p:spPr>
        <p:txBody>
          <a:bodyPr>
            <a:normAutofit fontScale="475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）</a:t>
            </a:r>
          </a:p>
          <a:p>
            <a:r>
              <a:rPr lang="x-none" altLang="zh-CN" dirty="0"/>
              <a:t>MOV4</a:t>
            </a:r>
            <a:r>
              <a:rPr lang="en-US" altLang="zh-CN" dirty="0"/>
              <a:t>-</a:t>
            </a:r>
            <a:r>
              <a:rPr lang="x-none" altLang="zh-CN" dirty="0"/>
              <a:t>&gt;op:0011</a:t>
            </a:r>
            <a:endParaRPr lang="zh-CN" altLang="zh-CN" dirty="0"/>
          </a:p>
          <a:p>
            <a:r>
              <a:rPr lang="x-none" altLang="zh-CN" dirty="0"/>
              <a:t>R2-&gt;RD:10</a:t>
            </a:r>
          </a:p>
          <a:p>
            <a:r>
              <a:rPr lang="x-none" altLang="zh-CN" dirty="0"/>
              <a:t>R3-&gt;RS:11</a:t>
            </a:r>
          </a:p>
          <a:p>
            <a:r>
              <a:rPr lang="zh-CN" altLang="zh-CN" dirty="0"/>
              <a:t>指令编码：</a:t>
            </a:r>
            <a:r>
              <a:rPr lang="en-US" altLang="zh-CN" dirty="0"/>
              <a:t> </a:t>
            </a:r>
            <a:r>
              <a:rPr lang="x-none" altLang="zh-CN" dirty="0"/>
              <a:t>0011 1011 </a:t>
            </a:r>
            <a:r>
              <a:rPr lang="x-none" altLang="zh-CN" dirty="0">
                <a:solidFill>
                  <a:srgbClr val="FF0000"/>
                </a:solidFill>
              </a:rPr>
              <a:t>XXXX XXXX  </a:t>
            </a:r>
            <a:r>
              <a:rPr lang="zh-CN" altLang="zh-CN" dirty="0"/>
              <a:t>注意：这是一条双指令</a:t>
            </a:r>
          </a:p>
          <a:p>
            <a:r>
              <a:rPr lang="x-none" altLang="zh-CN" dirty="0"/>
              <a:t> </a:t>
            </a:r>
          </a:p>
          <a:p>
            <a:r>
              <a:rPr lang="x-none" altLang="zh-CN" dirty="0"/>
              <a:t>SUB-&gt;op:1101</a:t>
            </a:r>
          </a:p>
          <a:p>
            <a:r>
              <a:rPr lang="x-none" altLang="zh-CN" dirty="0"/>
              <a:t>RD-&gt;R2:10</a:t>
            </a:r>
          </a:p>
          <a:p>
            <a:r>
              <a:rPr lang="x-none" altLang="zh-CN" dirty="0"/>
              <a:t>RS-&gt;R1:01</a:t>
            </a:r>
          </a:p>
          <a:p>
            <a:r>
              <a:rPr lang="x-none" altLang="zh-CN" dirty="0"/>
              <a:t>ADDR-&gt;10H</a:t>
            </a:r>
          </a:p>
          <a:p>
            <a:r>
              <a:rPr lang="zh-CN" altLang="zh-CN" dirty="0"/>
              <a:t>指令编码：</a:t>
            </a:r>
            <a:r>
              <a:rPr lang="en-US" altLang="zh-CN" dirty="0"/>
              <a:t> </a:t>
            </a:r>
            <a:r>
              <a:rPr lang="x-none" altLang="zh-CN" dirty="0"/>
              <a:t>1101 1001 0001 0000 </a:t>
            </a:r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）</a:t>
            </a:r>
          </a:p>
          <a:p>
            <a:r>
              <a:rPr lang="x-none" altLang="zh-CN" dirty="0"/>
              <a:t>MOV4 R2,[R3]  ((R3))-&gt;R2   (R3) = 30H  (30H) = 33H  ==&gt; (R2)=33H</a:t>
            </a:r>
          </a:p>
          <a:p>
            <a:r>
              <a:rPr lang="x-none" altLang="zh-CN" dirty="0"/>
              <a:t>SUB R2,[R1 + 10H]  (R2) - ((R1)+ADDR) -&gt; (R2) </a:t>
            </a:r>
          </a:p>
          <a:p>
            <a:r>
              <a:rPr lang="x-none" altLang="zh-CN" dirty="0"/>
              <a:t>                                   33H  - (20H) = 22H  =  11H==&gt; (R2) = 11H;</a:t>
            </a:r>
          </a:p>
          <a:p>
            <a:r>
              <a:rPr lang="x-none" altLang="zh-CN" dirty="0"/>
              <a:t>3)</a:t>
            </a:r>
          </a:p>
          <a:p>
            <a:r>
              <a:rPr lang="zh-CN" altLang="zh-CN" dirty="0"/>
              <a:t>由于</a:t>
            </a:r>
            <a:r>
              <a:rPr lang="en-US" altLang="zh-CN" dirty="0"/>
              <a:t> 93H  1001 0011</a:t>
            </a:r>
            <a:r>
              <a:rPr lang="x-none" altLang="zh-CN" dirty="0"/>
              <a:t>(B) </a:t>
            </a:r>
            <a:r>
              <a:rPr lang="zh-CN" altLang="zh-CN" dirty="0"/>
              <a:t>表示的是</a:t>
            </a:r>
            <a:r>
              <a:rPr lang="en-US" altLang="zh-CN" dirty="0"/>
              <a:t> ADD2</a:t>
            </a:r>
            <a:r>
              <a:rPr lang="zh-CN" altLang="zh-CN" dirty="0"/>
              <a:t>，题意表示的是单指令</a:t>
            </a:r>
          </a:p>
          <a:p>
            <a:r>
              <a:rPr lang="zh-CN" altLang="zh-CN" dirty="0"/>
              <a:t>故</a:t>
            </a:r>
            <a:r>
              <a:rPr lang="en-US" altLang="zh-CN" dirty="0"/>
              <a:t> </a:t>
            </a:r>
            <a:r>
              <a:rPr lang="zh-CN" altLang="zh-CN" dirty="0"/>
              <a:t>他们是两条指令</a:t>
            </a:r>
          </a:p>
          <a:p>
            <a:r>
              <a:rPr lang="en-US" altLang="zh-CN" dirty="0"/>
              <a:t>26H   0010 0110 </a:t>
            </a:r>
            <a:r>
              <a:rPr lang="x-none" altLang="zh-CN" dirty="0"/>
              <a:t>(B) </a:t>
            </a:r>
            <a:r>
              <a:rPr lang="zh-CN" altLang="zh-CN" dirty="0"/>
              <a:t>表示的是</a:t>
            </a:r>
            <a:r>
              <a:rPr lang="en-US" altLang="zh-CN" dirty="0"/>
              <a:t>  MOV3</a:t>
            </a:r>
            <a:r>
              <a:rPr lang="zh-CN" altLang="zh-CN" dirty="0"/>
              <a:t>，</a:t>
            </a:r>
            <a:r>
              <a:rPr lang="en-US" altLang="zh-CN" dirty="0"/>
              <a:t> </a:t>
            </a:r>
            <a:r>
              <a:rPr lang="zh-CN" altLang="zh-CN" dirty="0"/>
              <a:t>表示的单指令，故</a:t>
            </a:r>
            <a:r>
              <a:rPr lang="en-US" altLang="zh-CN" dirty="0" err="1"/>
              <a:t>他们是两条指令</a:t>
            </a:r>
            <a:r>
              <a:rPr lang="en-US" altLang="zh-CN" dirty="0"/>
              <a:t>；</a:t>
            </a:r>
            <a:endParaRPr lang="zh-CN" altLang="zh-CN" dirty="0"/>
          </a:p>
          <a:p>
            <a:r>
              <a:rPr lang="x-none" altLang="zh-CN" dirty="0"/>
              <a:t>ADD2 R0,[R3]</a:t>
            </a:r>
          </a:p>
          <a:p>
            <a:r>
              <a:rPr lang="x-none" altLang="zh-CN" dirty="0"/>
              <a:t>MOV3 R1,R2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3297191350"/>
      </p:ext>
    </p:extLst>
  </p:cSld>
  <p:clrMapOvr>
    <a:masterClrMapping/>
  </p:clrMapOvr>
  <p:transition spd="med"/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2013</a:t>
            </a:r>
            <a:r>
              <a:rPr lang="zh-CN" altLang="en-US" dirty="0"/>
              <a:t>年</a:t>
            </a:r>
          </a:p>
        </p:txBody>
      </p:sp>
      <p:pic>
        <p:nvPicPr>
          <p:cNvPr id="6146" name="Picture 2" descr="OP (a &#10;MOI) (2 ) &#10;DR (2 fin &#10;ADI)R/ / DISP &#10;DR IA MOD łFfQî(ăł • &#10;MOD r HALT ł\fr &#10;JMP &#10;OP JIfrQlVJiLťf0 &#10;MOV &#10;ADD &#10;ADC &#10;SUB &#10;0000 &#10;0001 &#10;0010 &#10;0011 &#10;OR &#10;JMP &#10;0100 &#10;0101 &#10;MOD &#10;00 &#10;Ol &#10;DR &#10;00 &#10;Ol &#10;IO &#10;RO &#10;RI &#10;MOV R3,66H &#10;ADD &#10;(2) 2, ROMU 011-1, (PC) -52H. &#10;IPjt±Lhl: &#10;50H &#10;51H &#10;52H &#10;53H &#10;IJsJ'ł} &#10;15H &#10;25H &#10;45H &#10;58H &#10;5414 &#10;551-1 &#10;57H &#10;.5CH &#10;031-1 &#10;Oii H &#10;OFH &#10;58H &#10;591*1 &#10;5AH &#10;5BH &#10;FOH &#10;251-1 &#10;15H &#10;1711 ">
            <a:extLst>
              <a:ext uri="{FF2B5EF4-FFF2-40B4-BE49-F238E27FC236}">
                <a16:creationId xmlns:a16="http://schemas.microsoft.com/office/drawing/2014/main" id="{ED18DE95-2C00-40BC-B90D-EE8263E58C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5937" y="-65314"/>
            <a:ext cx="59229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298745"/>
      </p:ext>
    </p:extLst>
  </p:cSld>
  <p:clrMapOvr>
    <a:masterClrMapping/>
  </p:clrMapOvr>
  <p:transition spd="med"/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6379DCB-7BC7-4D76-ADD1-74EB7FC55A8B}"/>
              </a:ext>
            </a:extLst>
          </p:cNvPr>
          <p:cNvSpPr/>
          <p:nvPr/>
        </p:nvSpPr>
        <p:spPr>
          <a:xfrm>
            <a:off x="635000" y="1278294"/>
            <a:ext cx="6096000" cy="34163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1</a:t>
            </a:r>
            <a:r>
              <a:rPr lang="zh-CN" altLang="zh-CN" dirty="0">
                <a:ea typeface="微软雅黑" panose="020B0503020204020204" pitchFamily="34" charset="-122"/>
              </a:rPr>
              <a:t>）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MOV -&gt; op:0000;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R3-&gt;DR:11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MOD-&gt; </a:t>
            </a:r>
            <a:r>
              <a:rPr lang="zh-CN" altLang="zh-CN" dirty="0">
                <a:ea typeface="微软雅黑" panose="020B0503020204020204" pitchFamily="34" charset="-122"/>
              </a:rPr>
              <a:t>立即寻址</a:t>
            </a:r>
            <a:r>
              <a:rPr lang="x-none" altLang="zh-CN" dirty="0">
                <a:ea typeface="Calibri" panose="020F0502020204030204" pitchFamily="34" charset="0"/>
              </a:rPr>
              <a:t>:00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x-none" altLang="zh-CN" dirty="0">
                <a:ea typeface="Calibri" panose="020F0502020204030204" pitchFamily="34" charset="0"/>
              </a:rPr>
              <a:t>DATA:66H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指令编码：</a:t>
            </a:r>
            <a:r>
              <a:rPr lang="en-US" altLang="zh-CN" dirty="0">
                <a:ea typeface="微软雅黑" panose="020B0503020204020204" pitchFamily="34" charset="-122"/>
              </a:rPr>
              <a:t> 000 0011 0110 0110 B</a:t>
            </a:r>
            <a:endParaRPr lang="zh-CN" altLang="zh-CN" dirty="0">
              <a:ea typeface="微软雅黑" panose="020B0503020204020204" pitchFamily="34" charset="-122"/>
            </a:endParaRPr>
          </a:p>
          <a:p>
            <a:r>
              <a:rPr lang="zh-CN" altLang="zh-CN" dirty="0">
                <a:ea typeface="微软雅黑" panose="020B0503020204020204" pitchFamily="34" charset="-122"/>
              </a:rPr>
              <a:t> 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ADD-&gt;op:0001             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R3-&gt;DR:11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MOD-&gt;</a:t>
            </a:r>
            <a:r>
              <a:rPr lang="zh-CN" altLang="zh-CN" dirty="0">
                <a:ea typeface="微软雅黑" panose="020B0503020204020204" pitchFamily="34" charset="-122"/>
              </a:rPr>
              <a:t>间接寻址：</a:t>
            </a:r>
            <a:r>
              <a:rPr lang="en-US" altLang="zh-CN" dirty="0">
                <a:ea typeface="微软雅黑" panose="020B0503020204020204" pitchFamily="34" charset="-122"/>
              </a:rPr>
              <a:t>10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x-none" altLang="zh-CN" dirty="0">
                <a:ea typeface="Calibri" panose="020F0502020204030204" pitchFamily="34" charset="0"/>
              </a:rPr>
              <a:t>DISP-&gt;36H  </a:t>
            </a:r>
            <a:r>
              <a:rPr lang="en-US" altLang="zh-CN" dirty="0">
                <a:ea typeface="微软雅黑" panose="020B0503020204020204" pitchFamily="34" charset="-122"/>
              </a:rPr>
              <a:t>   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zh-CN" altLang="zh-CN" dirty="0">
                <a:ea typeface="微软雅黑" panose="020B0503020204020204" pitchFamily="34" charset="-122"/>
              </a:rPr>
              <a:t>指令编码：</a:t>
            </a:r>
            <a:r>
              <a:rPr lang="x-none" altLang="zh-CN" dirty="0">
                <a:ea typeface="Calibri" panose="020F0502020204030204" pitchFamily="34" charset="0"/>
              </a:rPr>
              <a:t>0001 1011 0011 0110 B</a:t>
            </a:r>
            <a:endParaRPr lang="zh-CN" altLang="zh-CN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68654"/>
      </p:ext>
    </p:extLst>
  </p:cSld>
  <p:clrMapOvr>
    <a:masterClrMapping/>
  </p:clrMapOvr>
  <p:transition spd="med"/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9CB2ABB-CC44-4824-A6E6-DB337DC30EA8}"/>
              </a:ext>
            </a:extLst>
          </p:cNvPr>
          <p:cNvSpPr/>
          <p:nvPr/>
        </p:nvSpPr>
        <p:spPr>
          <a:xfrm>
            <a:off x="0" y="1045029"/>
            <a:ext cx="9190135" cy="59093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x-none" altLang="zh-CN" dirty="0">
                <a:ea typeface="Calibri" panose="020F0502020204030204" pitchFamily="34" charset="0"/>
              </a:rPr>
              <a:t>2)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地址</a:t>
            </a:r>
            <a:r>
              <a:rPr lang="en-US" altLang="zh-CN" dirty="0">
                <a:ea typeface="微软雅黑" panose="020B0503020204020204" pitchFamily="34" charset="-122"/>
              </a:rPr>
              <a:t>         </a:t>
            </a:r>
            <a:r>
              <a:rPr lang="zh-CN" altLang="zh-CN" dirty="0">
                <a:ea typeface="微软雅黑" panose="020B0503020204020204" pitchFamily="34" charset="-122"/>
              </a:rPr>
              <a:t>指令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52H</a:t>
            </a:r>
            <a:r>
              <a:rPr lang="en-US" altLang="zh-CN" dirty="0">
                <a:ea typeface="微软雅黑" panose="020B0503020204020204" pitchFamily="34" charset="-122"/>
              </a:rPr>
              <a:t>          </a:t>
            </a:r>
            <a:r>
              <a:rPr lang="x-none" altLang="zh-CN" dirty="0">
                <a:ea typeface="Calibri" panose="020F0502020204030204" pitchFamily="34" charset="0"/>
              </a:rPr>
              <a:t>0100 0101 B 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x-none" altLang="zh-CN" dirty="0">
                <a:ea typeface="Calibri" panose="020F0502020204030204" pitchFamily="34" charset="0"/>
              </a:rPr>
              <a:t>53H             0101 1000 B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--------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0100 op:OR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01:    </a:t>
            </a:r>
            <a:r>
              <a:rPr lang="zh-CN" altLang="zh-CN" dirty="0">
                <a:ea typeface="微软雅黑" panose="020B0503020204020204" pitchFamily="34" charset="-122"/>
              </a:rPr>
              <a:t>直接寻址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x-none" altLang="zh-CN" dirty="0">
                <a:ea typeface="Calibri" panose="020F0502020204030204" pitchFamily="34" charset="0"/>
              </a:rPr>
              <a:t>01:   DR:R1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ADDR:58H          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指令意思：</a:t>
            </a:r>
            <a:r>
              <a:rPr lang="en-US" altLang="zh-CN" dirty="0">
                <a:ea typeface="微软雅黑" panose="020B0503020204020204" pitchFamily="34" charset="-122"/>
              </a:rPr>
              <a:t> </a:t>
            </a:r>
            <a:r>
              <a:rPr lang="zh-CN" altLang="zh-CN" dirty="0">
                <a:ea typeface="微软雅黑" panose="020B0503020204020204" pitchFamily="34" charset="-122"/>
              </a:rPr>
              <a:t>将</a:t>
            </a:r>
            <a:r>
              <a:rPr lang="x-none" altLang="zh-CN" dirty="0">
                <a:ea typeface="Calibri" panose="020F0502020204030204" pitchFamily="34" charset="0"/>
              </a:rPr>
              <a:t>R1 </a:t>
            </a:r>
            <a:r>
              <a:rPr lang="zh-CN" altLang="zh-CN" dirty="0">
                <a:ea typeface="微软雅黑" panose="020B0503020204020204" pitchFamily="34" charset="-122"/>
              </a:rPr>
              <a:t>种内容与内存单元地址为</a:t>
            </a:r>
            <a:r>
              <a:rPr lang="en-US" altLang="zh-CN" dirty="0">
                <a:ea typeface="微软雅黑" panose="020B0503020204020204" pitchFamily="34" charset="-122"/>
              </a:rPr>
              <a:t> 58H</a:t>
            </a:r>
            <a:r>
              <a:rPr lang="zh-CN" altLang="zh-CN" dirty="0">
                <a:ea typeface="微软雅黑" panose="020B0503020204020204" pitchFamily="34" charset="-122"/>
              </a:rPr>
              <a:t>的数据相或运算，结果存入</a:t>
            </a:r>
            <a:r>
              <a:rPr lang="x-none" altLang="zh-CN" dirty="0">
                <a:ea typeface="Calibri" panose="020F0502020204030204" pitchFamily="34" charset="0"/>
              </a:rPr>
              <a:t>R1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x-none" altLang="zh-CN" dirty="0">
                <a:ea typeface="Calibri" panose="020F0502020204030204" pitchFamily="34" charset="0"/>
              </a:rPr>
              <a:t>01 | F0 = F1 ==&gt; (R1) = F1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 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54H         0101 1100 B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55H         0000 0011 B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0101 -&gt; op:JMP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11     -&gt;</a:t>
            </a:r>
            <a:r>
              <a:rPr lang="zh-CN" altLang="zh-CN" dirty="0">
                <a:ea typeface="微软雅黑" panose="020B0503020204020204" pitchFamily="34" charset="-122"/>
              </a:rPr>
              <a:t>相对寻址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x-none" altLang="zh-CN" dirty="0">
                <a:ea typeface="Calibri" panose="020F0502020204030204" pitchFamily="34" charset="0"/>
              </a:rPr>
              <a:t>00    -&gt; (R0) = 01H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03H  </a:t>
            </a:r>
            <a:r>
              <a:rPr lang="zh-CN" altLang="zh-CN" dirty="0">
                <a:ea typeface="微软雅黑" panose="020B0503020204020204" pitchFamily="34" charset="-122"/>
              </a:rPr>
              <a:t>偏移量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zh-CN" altLang="zh-CN" dirty="0">
                <a:ea typeface="微软雅黑" panose="020B0503020204020204" pitchFamily="34" charset="-122"/>
              </a:rPr>
              <a:t>此时</a:t>
            </a:r>
            <a:r>
              <a:rPr lang="en-US" altLang="zh-CN" dirty="0">
                <a:ea typeface="微软雅黑" panose="020B0503020204020204" pitchFamily="34" charset="-122"/>
              </a:rPr>
              <a:t> PC = </a:t>
            </a:r>
            <a:r>
              <a:rPr lang="x-none" altLang="zh-CN" dirty="0">
                <a:ea typeface="Calibri" panose="020F0502020204030204" pitchFamily="34" charset="0"/>
              </a:rPr>
              <a:t>56H(</a:t>
            </a:r>
            <a:r>
              <a:rPr lang="zh-CN" altLang="zh-CN" dirty="0">
                <a:ea typeface="微软雅黑" panose="020B0503020204020204" pitchFamily="34" charset="-122"/>
              </a:rPr>
              <a:t>下一条地址）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x-none" altLang="zh-CN" dirty="0">
                <a:ea typeface="Calibri" panose="020F0502020204030204" pitchFamily="34" charset="0"/>
              </a:rPr>
              <a:t>(PC) + 03H -&gt;  R0 = 56H + 03H = 59H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第三条指令的地址是</a:t>
            </a:r>
            <a:r>
              <a:rPr lang="en-US" altLang="zh-CN" dirty="0">
                <a:ea typeface="微软雅黑" panose="020B0503020204020204" pitchFamily="34" charset="-122"/>
              </a:rPr>
              <a:t>  </a:t>
            </a:r>
            <a:r>
              <a:rPr lang="x-none" altLang="zh-CN" dirty="0">
                <a:ea typeface="Calibri" panose="020F0502020204030204" pitchFamily="34" charset="0"/>
              </a:rPr>
              <a:t>59H</a:t>
            </a:r>
            <a:r>
              <a:rPr lang="en-US" altLang="zh-CN" dirty="0">
                <a:ea typeface="微软雅黑" panose="020B0503020204020204" pitchFamily="34" charset="-122"/>
              </a:rPr>
              <a:t>   </a:t>
            </a:r>
            <a:endParaRPr lang="zh-CN" altLang="zh-CN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57511695"/>
      </p:ext>
    </p:extLst>
  </p:cSld>
  <p:clrMapOvr>
    <a:masterClrMapping/>
  </p:clrMapOvr>
  <p:transition spd="med"/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0" y="1278294"/>
            <a:ext cx="12191999" cy="5579706"/>
          </a:xfrm>
        </p:spPr>
        <p:txBody>
          <a:bodyPr/>
          <a:lstStyle/>
          <a:p>
            <a:r>
              <a:rPr lang="zh-CN" altLang="zh-CN" dirty="0"/>
              <a:t>知识点：</a:t>
            </a:r>
          </a:p>
          <a:p>
            <a:pPr lvl="1" fontAlgn="ctr"/>
            <a:r>
              <a:rPr lang="zh-CN" altLang="zh-CN" dirty="0"/>
              <a:t>电平信号还是边沿触发控制信号？</a:t>
            </a:r>
          </a:p>
          <a:p>
            <a:pPr lvl="2" fontAlgn="ctr"/>
            <a:r>
              <a:rPr lang="zh-CN" altLang="zh-CN" dirty="0"/>
              <a:t>电平信号：输出到数据总线上的信号是电平信号？？</a:t>
            </a:r>
            <a:r>
              <a:rPr lang="x-none" altLang="zh-CN" dirty="0"/>
              <a:t>(</a:t>
            </a:r>
            <a:r>
              <a:rPr lang="zh-CN" altLang="zh-CN" dirty="0"/>
              <a:t>可能需要时间来读取</a:t>
            </a:r>
            <a:r>
              <a:rPr lang="x-none" altLang="zh-CN" dirty="0"/>
              <a:t>)</a:t>
            </a:r>
            <a:endParaRPr lang="zh-CN" altLang="zh-CN" dirty="0"/>
          </a:p>
          <a:p>
            <a:pPr lvl="2" fontAlgn="ctr"/>
            <a:r>
              <a:rPr lang="zh-CN" altLang="zh-CN" dirty="0"/>
              <a:t>边沿触发控制信号：输入和写一般是控制信号</a:t>
            </a:r>
          </a:p>
          <a:p>
            <a:pPr lvl="1" fontAlgn="ctr"/>
            <a:r>
              <a:rPr lang="zh-CN" altLang="zh-CN" dirty="0"/>
              <a:t>控存容量的计算</a:t>
            </a:r>
          </a:p>
          <a:p>
            <a:pPr lvl="2" fontAlgn="ctr"/>
            <a:r>
              <a:rPr lang="zh-CN" altLang="zh-CN" dirty="0"/>
              <a:t>比如</a:t>
            </a:r>
            <a:r>
              <a:rPr lang="en-US" altLang="zh-CN" dirty="0"/>
              <a:t>  8</a:t>
            </a:r>
            <a:r>
              <a:rPr lang="zh-CN" altLang="zh-CN" dirty="0"/>
              <a:t>位下地址</a:t>
            </a:r>
            <a:r>
              <a:rPr lang="en-US" altLang="zh-CN" dirty="0"/>
              <a:t> 22</a:t>
            </a:r>
            <a:r>
              <a:rPr lang="zh-CN" altLang="zh-CN" dirty="0"/>
              <a:t>位控制字段直接控制法，</a:t>
            </a:r>
            <a:r>
              <a:rPr lang="en-US" altLang="zh-CN" dirty="0"/>
              <a:t>5</a:t>
            </a:r>
            <a:r>
              <a:rPr lang="zh-CN" altLang="zh-CN" dirty="0"/>
              <a:t>个字段译码法（占三位）</a:t>
            </a:r>
          </a:p>
          <a:p>
            <a:pPr lvl="2"/>
            <a:r>
              <a:rPr lang="en-US" altLang="zh-CN" dirty="0"/>
              <a:t>256 * </a:t>
            </a:r>
            <a:r>
              <a:rPr lang="zh-CN" altLang="zh-CN" dirty="0"/>
              <a:t>（</a:t>
            </a:r>
            <a:r>
              <a:rPr lang="en-US" altLang="zh-CN" dirty="0"/>
              <a:t>8+22+3</a:t>
            </a:r>
            <a:r>
              <a:rPr lang="zh-CN" altLang="zh-CN" dirty="0"/>
              <a:t>）</a:t>
            </a:r>
            <a:r>
              <a:rPr lang="en-US" altLang="zh-CN" dirty="0"/>
              <a:t>= 8,448 bit  </a:t>
            </a:r>
            <a:endParaRPr lang="zh-CN" altLang="zh-CN" dirty="0"/>
          </a:p>
          <a:p>
            <a:pPr lvl="1" fontAlgn="ctr"/>
            <a:r>
              <a:rPr lang="zh-CN" altLang="zh-CN" dirty="0"/>
              <a:t>描述数据通路：</a:t>
            </a:r>
          </a:p>
          <a:p>
            <a:pPr lvl="2" fontAlgn="ctr"/>
            <a:r>
              <a:rPr lang="zh-CN" altLang="zh-CN" dirty="0"/>
              <a:t>？？？？？？</a:t>
            </a:r>
          </a:p>
          <a:p>
            <a:pPr lvl="1" fontAlgn="ctr"/>
            <a:r>
              <a:rPr lang="zh-CN" altLang="zh-CN" dirty="0"/>
              <a:t>IDC是控制信号</a:t>
            </a:r>
            <a:r>
              <a:rPr lang="x-none" altLang="zh-CN" dirty="0"/>
              <a:t>  译码的地方</a:t>
            </a:r>
            <a:endParaRPr lang="zh-CN" altLang="zh-CN" dirty="0"/>
          </a:p>
          <a:p>
            <a:pPr lvl="1" fontAlgn="ctr"/>
            <a:r>
              <a:rPr lang="zh-CN" altLang="zh-CN" dirty="0"/>
              <a:t>相对寻址是加上PC</a:t>
            </a:r>
            <a:r>
              <a:rPr lang="en-US" altLang="zh-CN" dirty="0"/>
              <a:t>+1</a:t>
            </a:r>
            <a:endParaRPr lang="zh-CN" altLang="zh-CN" dirty="0"/>
          </a:p>
          <a:p>
            <a:pPr lvl="1" fontAlgn="ctr"/>
            <a:r>
              <a:rPr lang="zh-CN" altLang="zh-CN" dirty="0"/>
              <a:t>指令的各个阶段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微指令</a:t>
            </a:r>
          </a:p>
        </p:txBody>
      </p:sp>
    </p:spTree>
    <p:extLst>
      <p:ext uri="{BB962C8B-B14F-4D97-AF65-F5344CB8AC3E}">
        <p14:creationId xmlns:p14="http://schemas.microsoft.com/office/powerpoint/2010/main" val="1413038507"/>
      </p:ext>
    </p:extLst>
  </p:cSld>
  <p:clrMapOvr>
    <a:masterClrMapping/>
  </p:clrMapOvr>
  <p:transition spd="med"/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531846" y="1278294"/>
            <a:ext cx="11660154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7170" name="Picture 2" descr="小 丿 信 号 &#10;（ 木 题 巧 分 ） 设 某 8 位 计 算 机 结 构 图 如 图 1 所 示 ， 每 个 信 号 的 下 标 i &quot; &amp; 示 数 &#10;据 从 总 线 到 部 件 的 输 入 控 制 信 号 ， out 表 示 数 据 从 部 件 输 出 到 总 线 的 控 制 俗 &#10;刂 ， 所 有 的 微 命 令 信 号 己 在 图 上 标 出 ， 采 用 微 程 序 没 计 技 术 ， 要 求 ： &#10;0 、 （ 木 小 题 7 分 ） 试 列 表 将 所 有 信 号 按 照 互 斥 命 令 归 类 分 组 ， 哪 组 信 号 是 电 平 &#10;信 刂 ． ， 哪 组 是 边 沿 触 发 的 控 制 信 号 ？ &#10;（ 2 〕 （ 本 小 题 8 分 ） 画 出 实 现 指 令 ADD RO' [ Sl + 0 习 的 微 指 令 流 程 图 。 &#10;微 操 作 控 制 信 号 &#10;缓 冲 器 &#10;ALUN &#10;操 作 控 制 信 号 形 &#10;成 部 件 &#10;加 减 &#10;F &#10;ALU &#10;指 令 译 码 器 IDC &#10;PC-out PCin &#10;A &#10;B &#10;PC &#10;LA &#10;数 据 总 线 DB &#10;M-W &#10;10-R &#10;输 入 设 备 &#10;存 储 器 &#10;MA Rin &#10;MA R &#10;DRIn &#10;MEM &#10;译 &#10;SRout &#10;10-W &#10;out &#10;输 出 设 备 一 &#10;R3(Sl) 路 &#10;地 址 总 线 AB &#10;图 1 &#10;某 汁 算 机 结 构 框 图 ">
            <a:extLst>
              <a:ext uri="{FF2B5EF4-FFF2-40B4-BE49-F238E27FC236}">
                <a16:creationId xmlns:a16="http://schemas.microsoft.com/office/drawing/2014/main" id="{17955F83-0020-47E4-841E-88D25747F4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68929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5530604"/>
      </p:ext>
    </p:extLst>
  </p:cSld>
  <p:clrMapOvr>
    <a:masterClrMapping/>
  </p:clrMapOvr>
  <p:transition spd="med"/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0" y="1278294"/>
            <a:ext cx="12191999" cy="5579706"/>
          </a:xfrm>
        </p:spPr>
        <p:txBody>
          <a:bodyPr/>
          <a:lstStyle/>
          <a:p>
            <a:r>
              <a:rPr lang="en-US" altLang="zh-CN" dirty="0"/>
              <a:t>1</a:t>
            </a:r>
            <a:r>
              <a:rPr lang="zh-CN" altLang="zh-CN" dirty="0"/>
              <a:t>）</a:t>
            </a:r>
          </a:p>
          <a:p>
            <a:r>
              <a:rPr lang="zh-CN" altLang="zh-CN" dirty="0"/>
              <a:t>输出到数据总线上的信号是电平信号？？</a:t>
            </a:r>
          </a:p>
          <a:p>
            <a:r>
              <a:rPr lang="zh-CN" altLang="zh-CN" dirty="0"/>
              <a:t>电平信号：</a:t>
            </a:r>
            <a:r>
              <a:rPr lang="x-none" altLang="zh-CN" dirty="0"/>
              <a:t>DRout, SRout,M-R,IO-R,PCout,ALUout </a:t>
            </a:r>
            <a:endParaRPr lang="zh-CN" altLang="zh-CN" dirty="0"/>
          </a:p>
          <a:p>
            <a:r>
              <a:rPr lang="zh-CN" altLang="zh-CN" dirty="0"/>
              <a:t>控制信号：</a:t>
            </a:r>
            <a:r>
              <a:rPr lang="x-none" altLang="zh-CN" dirty="0"/>
              <a:t>DRin,M-W,MARin,IO-W,IRin,PCin,LAin,Lain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）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  <p:pic>
        <p:nvPicPr>
          <p:cNvPr id="8194" name="Picture 2" descr="pctl &#10;LA &#10;Lb &#10;J/ &#10;( LA+L) ">
            <a:extLst>
              <a:ext uri="{FF2B5EF4-FFF2-40B4-BE49-F238E27FC236}">
                <a16:creationId xmlns:a16="http://schemas.microsoft.com/office/drawing/2014/main" id="{06685940-0FF8-477B-BD32-4BE2C3147E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637" y="0"/>
            <a:ext cx="45513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4923238"/>
      </p:ext>
    </p:extLst>
  </p:cSld>
  <p:clrMapOvr>
    <a:masterClrMapping/>
  </p:clrMapOvr>
  <p:transition spd="med"/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zh-CN" dirty="0"/>
              <a:t>包健答案习题</a:t>
            </a:r>
            <a:r>
              <a:rPr lang="en-US" altLang="zh-CN" dirty="0"/>
              <a:t>7</a:t>
            </a:r>
            <a:r>
              <a:rPr lang="zh-CN" altLang="zh-CN" dirty="0"/>
              <a:t>中的一道题目</a:t>
            </a:r>
            <a:endParaRPr lang="zh-CN" altLang="en-US" dirty="0"/>
          </a:p>
        </p:txBody>
      </p:sp>
      <p:pic>
        <p:nvPicPr>
          <p:cNvPr id="9218" name="Picture 2" descr="· 某 8 位 模 型 机 采 用 微 程 序 控 制 器 ， 结 构 如 图 1 所 示 。 其 中 为 主 存 · RO 、 R3 是 &#10;通 用 寄 存 器 。 各 部 件 的 控 制 信 号 均 已 标 出 ， 控 制 信 号 的 命 名 准 则 是 ： &#10;' 符 号 前 &#10;的 是 数 据 发 送 方 部 件 ， &#10;' 符 号 后 的 是 数 据 接 收 方 部 件 ， 并 且 控 制 信 号 中 的 B &#10;表 示 总 线 ； JI # 控 制 指 令 译 码 ， 其 他 读 写 信 号 具 艹 &#10;（ 1 ） 图 1 中 有 27 个 微 操 作 控 制 信 号 ， 其 中 Jl # 一 J5 # 是 用 于 转 移 的 判 别 测 试 条 件 ： &#10;在 微 指 令 中 ， 控 制 字 段 采 用 直 接 控 制 法 ， 判 别 测 试 字 段 采 用 译 码 法 编 码 ， 下 &#10;址 字 段 8 位 ， 则 该 模 型 机 的 控 存 容 量 是 多 少 ？ &#10;答 ： 控 制 字 &#10;位 ， 控 存 容 量 256 × 33 位 。 &#10;， 判 别 测 试 字 段 3 位 ， 下 址 字 段 8 位 ， 所 以 微 指 令 字 长 33 ">
            <a:extLst>
              <a:ext uri="{FF2B5EF4-FFF2-40B4-BE49-F238E27FC236}">
                <a16:creationId xmlns:a16="http://schemas.microsoft.com/office/drawing/2014/main" id="{DE75099D-BBD5-4F00-8CDD-E81CE0148D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8294"/>
            <a:ext cx="7847045" cy="3634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31839085"/>
      </p:ext>
    </p:extLst>
  </p:cSld>
  <p:clrMapOvr>
    <a:masterClrMapping/>
  </p:clrMapOvr>
  <p:transition spd="med"/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0124" y="1278294"/>
            <a:ext cx="2581875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10242" name="Picture 2" descr="PC—AR ， PC+I &#10;MEM—IR &#10;泫 &#10;PC—AR ， &#10;PC+I &#10;MEM &#10;DR &#10;2 &#10;耵 （ 散 转 至 &#10;指 令 入 口 ） &#10;PC—DR2 &#10;DRI+DR2—PC &#10;图 2 微 程 序 流 程 图 &#10;（ 2 ） 模 型 机 的 某 条 指 令 的 微 程 序 流 程 图 如 图 2 所 示 ， 写 出 该 条 指 令 的 功 能 、 寻 &#10;址 方 式 、 指 令 第 二 字 的 含 义 。 &#10;答 ： 无 条 件 转 移 指 令 JMP ， 寻 址 方 式 ： 相 对 寻 址 ， 指 令 二 字 、 相 对 偏 移 量 。 &#10;（ 3 ） 写 出 MEM—DRI 微 指 令 必 须 发 送 的 微 操 作 控 制 信 号 。 &#10;， B—DRI &#10;（ 4 ） （ 8 分 ） 根 据 图 1 所 示 的 数 据 通 路 ， 写 出 MOV &#10;RD, [ RS + X ] 指 令 的 微 程 序 &#10;流 程 图 。 指 令 功 能 为 (CRS) (1) •RD, 指 令 格 式 如 下 ： &#10;OP （ 4 位 ） &#10;RS （ 2 位 ） &#10;X &#10;RD （ 2 位 ） ">
            <a:extLst>
              <a:ext uri="{FF2B5EF4-FFF2-40B4-BE49-F238E27FC236}">
                <a16:creationId xmlns:a16="http://schemas.microsoft.com/office/drawing/2014/main" id="{008A51C9-6616-4117-BB08-151EF8B028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989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33265698"/>
      </p:ext>
    </p:extLst>
  </p:cSld>
  <p:clrMapOvr>
    <a:masterClrMapping/>
  </p:clrMapOvr>
  <p:transition spd="med"/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0428897-42FD-4F52-868F-70480B9AFAFA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CD51734-F1CA-4BA4-904B-353D45C5D52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11266" name="Picture 2" descr="DRI &#10;B—DR &#10;RI &#10;pc+l &#10;MEM—IR &#10;so &#10;Ci &#10;B—lR &#10;B—AR &#10;ALU &#10;o &#10;DR2 &#10;DR &#10;PC &#10;MEM &#10;A7-AO &#10;IR &#10;INPUT &#10;UNIT &#10;OUTPUT &#10;UNIT row &#10;A7-AO &#10;MEM—DRI &#10;RS—DR2 &#10;DRI+DR2—AR &#10;MEM—RD ">
            <a:extLst>
              <a:ext uri="{FF2B5EF4-FFF2-40B4-BE49-F238E27FC236}">
                <a16:creationId xmlns:a16="http://schemas.microsoft.com/office/drawing/2014/main" id="{47218433-2432-4937-92FA-C4F5D36633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6370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500724"/>
      </p:ext>
    </p:extLst>
  </p:cSld>
  <p:clrMapOvr>
    <a:masterClrMapping/>
  </p:clrMapOvr>
  <p:transition spd="med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以最长的指令为标准，所以运行时间比较慢。</a:t>
            </a:r>
            <a:endParaRPr lang="en-US" altLang="zh-CN" dirty="0"/>
          </a:p>
          <a:p>
            <a:r>
              <a:rPr lang="zh-CN" altLang="en-US" dirty="0"/>
              <a:t>简而言之，就是每条指令的需要这么长时间的处理，就算处理结束，也以简单的空操作填充。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F9435D5-4472-41F6-8808-C358D615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95171"/>
      </p:ext>
    </p:extLst>
  </p:cSld>
  <p:clrMapOvr>
    <a:masterClrMapping/>
  </p:clrMapOvr>
  <p:transition spd="med"/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7C43D8F-A2B5-4642-806C-0F7CEA5A44A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EA087CE-F791-486A-B032-C41216A65FD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12290" name="Picture 2" descr="so &#10;st &#10;Ci &#10;DRI &#10;B—DR &#10;R2 &#10;PC—AR &#10;MEM—IR &#10;ALU &#10;DR2 &#10;PC &#10;DR &#10;B—AR &#10;MEM &#10;A7-AO &#10;A7-AO &#10;MEM—DRI &#10;RS—DR2 &#10;DRI+DR2—AR &#10;MEM—RD &#10;33 &#10;B—lR &#10;IR &#10;INPUT &#10;UNIT &#10;OUTPUT &#10;UNIT row ">
            <a:extLst>
              <a:ext uri="{FF2B5EF4-FFF2-40B4-BE49-F238E27FC236}">
                <a16:creationId xmlns:a16="http://schemas.microsoft.com/office/drawing/2014/main" id="{DF252368-9921-42E5-B61F-5CECA68178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665"/>
            <a:ext cx="53165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0302615"/>
      </p:ext>
    </p:extLst>
  </p:cSld>
  <p:clrMapOvr>
    <a:masterClrMapping/>
  </p:clrMapOvr>
  <p:transition spd="med"/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E4A1EC1-2837-48D0-AA29-042615817B2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C24D479-6E31-43D5-9E18-C3DA06BA7A8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1" y="533358"/>
            <a:ext cx="6977923" cy="601527"/>
          </a:xfrm>
        </p:spPr>
        <p:txBody>
          <a:bodyPr>
            <a:normAutofit/>
          </a:bodyPr>
          <a:lstStyle/>
          <a:p>
            <a:r>
              <a:rPr lang="en-US" altLang="zh-CN" dirty="0"/>
              <a:t>2018</a:t>
            </a:r>
            <a:r>
              <a:rPr lang="zh-CN" altLang="en-US" dirty="0"/>
              <a:t>年</a:t>
            </a:r>
          </a:p>
        </p:txBody>
      </p:sp>
      <p:pic>
        <p:nvPicPr>
          <p:cNvPr id="13314" name="Picture 2" descr="八 、 綜 合 设 计 题 （ 本 大 共 4 题 ， 本 大 题 共 20 分 ） &#10;某 16 位 模 型 计 算 机 的 系 统 结 构 如 图 2 所 示 ， CPU 中 通 用 寄 存 所 有 的 &#10;控 制 信 号 均 为 高 电 平 有 效 ， 控 制 信 号 的 下 ℃ 表 明 将 数 据 打 入 部 件 ， 表 明 将 &#10;部 件 救 据 输 出 。 譬 如 表 明 将 运 算 器 的 结 果 F 送 ， LC “ 表 明 将 LC 的 内 &#10;容 送 到 数 据 总 线 DB 上 · &#10;微 操 作 控 制 信 号 &#10;搡 作 控 制 伯 号 形 &#10;成 部 律 &#10;F—A 加 B “ + &#10;F—A*B 一 &#10;&amp; 0 一 DR&quot;* 令 译 码 器 &#10;ALÜ &#10;屯 一 SR2•øt &#10;IR, 夏 &#10;、 一 总 线 DB &#10;IOR &#10;MEMR &#10;输 入 设 备 ． 一 &#10;存 储 器 &#10;一 PC 里 C + 1 &#10;、 NEM &#10;、 MEMW &#10;疒 “ 亠 0 &#10;立 婚 一 · PC.ea &#10;IOW &#10;； 输 出 设 备 “ 一 “ &#10;地 址 怠 钱 AB &#10;图 2 模 型 计 算 机 的 系 统 结 构 图 &#10;1. （ 本 題 8 分 ） 假 设 指 令 系 统 - 址 方 式 ， 在 指 令 中 一 &#10;字 段 指 如 果 指 令 系 统 中 一 (R-R-R 型 ） 、 两 地 址 指 令 &#10;(R-Rm 可 一 ， 请 设 计 一 个 单 字 指 的 方 案 ， 并 分 别 &#10;计 算 指 令 系 统 中 ， 三 地 址 指 令 、 两 地 址 指 仒 和 单 址 指 0 有 多 少 条 ？ &#10;2 ， （ 本 题 5 分 ） 某 条 指 令 的 执 行 过 程 如 图 3 所 示 ， 其 中 ， MEM[PC]* 示 以 pc &#10;为 地 址 读 出 存 储 器 MEM 的 内 容 · 请 分 析 该 指 令 的 具 体 功 能 、 源 搡 作 数 和 目 &#10;的 操 作 数 的 寻 址 方 式 ， 以 及 指 令 含 有 几 个 字 · ">
            <a:extLst>
              <a:ext uri="{FF2B5EF4-FFF2-40B4-BE49-F238E27FC236}">
                <a16:creationId xmlns:a16="http://schemas.microsoft.com/office/drawing/2014/main" id="{48CCA19D-D99E-4336-AF67-EF3B54C17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7367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6" name="Picture 4" descr="0 一 &#10;MEMIPCI-•IR, &#10;PC+i,iDC &#10;MEM[PCJ 一 A &#10;PC+I &#10;MÉMIMARI—LA &#10;@ LA+DR—LC &#10;LC—DR &#10;匕 一 &#10;图 3 指 令 流 程 图 &#10;3 · （ 本 3 分 〉 假 设 图 3 中 的 每 一 个 方 框 为 一 条 微 指 令 ， 则 执 行 徵 指 令 的 过 程 &#10;就 是 发 送 一 组 微 操 作 控 制 信 号 序 列 。 譬 如 ， 参 照 图 2 ， 图 3 中 徼 指 令 ． 所 要 &#10;发 送 的 微 操 作 控 制 信 号 序 列 是 ： MEMR' pC+l · 请 分 析 要 &#10;实 现 微 指 令@， 必 须 要 发 送 的 微 操 作 控 制 信 号 序 列 。 &#10;4 ， （ 本 趔 4 分 冫 假 设 该 CPU 的 控 制 器 采 用 微 程 序 控 制 器 ， 下 址 字 段 9 位 ； 后 &#10;继 微 地 址 的 转 移 方 式 有 3 种 〈 含 IDC 信 号 ） ， 采 用 编 译 码 方 式 ： 控 制 字 段 采 &#10;用 总 接 控 制 法 · 试 设 计 其 微 指 令 格 式 ， 计 算 控 制 存 储 器 的 容 量 · ">
            <a:extLst>
              <a:ext uri="{FF2B5EF4-FFF2-40B4-BE49-F238E27FC236}">
                <a16:creationId xmlns:a16="http://schemas.microsoft.com/office/drawing/2014/main" id="{E5FC034A-D12C-4365-A5E5-4A7E94D45C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3675" y="0"/>
            <a:ext cx="64325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739907"/>
      </p:ext>
    </p:extLst>
  </p:cSld>
  <p:clrMapOvr>
    <a:masterClrMapping/>
  </p:clrMapOvr>
  <p:transition spd="med"/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A3F4748-46E4-473B-94BE-B17D058E6C1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0" y="1268963"/>
            <a:ext cx="11615059" cy="5589037"/>
          </a:xfrm>
        </p:spPr>
        <p:txBody>
          <a:bodyPr>
            <a:normAutofit fontScale="40000" lnSpcReduction="20000"/>
          </a:bodyPr>
          <a:lstStyle/>
          <a:p>
            <a:r>
              <a:rPr lang="en-US" altLang="zh-CN" dirty="0"/>
              <a:t>1</a:t>
            </a:r>
            <a:r>
              <a:rPr lang="x-none" altLang="zh-CN" dirty="0"/>
              <a:t>)</a:t>
            </a:r>
            <a:endParaRPr lang="zh-CN" altLang="zh-CN" dirty="0"/>
          </a:p>
          <a:p>
            <a:r>
              <a:rPr lang="zh-CN" altLang="zh-CN" dirty="0"/>
              <a:t>总共</a:t>
            </a:r>
            <a:r>
              <a:rPr lang="en-US" altLang="zh-CN" dirty="0"/>
              <a:t>16 </a:t>
            </a:r>
            <a:r>
              <a:rPr lang="zh-CN" altLang="zh-CN" dirty="0"/>
              <a:t>位</a:t>
            </a:r>
          </a:p>
          <a:p>
            <a:pPr fontAlgn="ctr"/>
            <a:r>
              <a:rPr lang="en-US" altLang="zh-CN" dirty="0" err="1"/>
              <a:t>主要考察扩展码的操作</a:t>
            </a:r>
            <a:r>
              <a:rPr lang="en-US" altLang="zh-CN" dirty="0"/>
              <a:t> </a:t>
            </a:r>
          </a:p>
          <a:p>
            <a:r>
              <a:rPr lang="zh-CN" altLang="zh-CN" dirty="0"/>
              <a:t>设计的三地址指令</a:t>
            </a:r>
            <a:r>
              <a:rPr lang="en-US" altLang="zh-CN" dirty="0"/>
              <a:t>10</a:t>
            </a:r>
            <a:r>
              <a:rPr lang="zh-CN" altLang="zh-CN" dirty="0"/>
              <a:t>条</a:t>
            </a:r>
          </a:p>
          <a:p>
            <a:r>
              <a:rPr lang="x-none" altLang="zh-CN" dirty="0"/>
              <a:t>                           4                                 3                    3             3                 3</a:t>
            </a:r>
          </a:p>
          <a:p>
            <a:r>
              <a:rPr lang="en-US" altLang="zh-CN" dirty="0"/>
              <a:t>                   </a:t>
            </a:r>
            <a:r>
              <a:rPr lang="x-none" altLang="zh-CN" dirty="0"/>
              <a:t>[            OP;              MOD;           A1;          A2; </a:t>
            </a:r>
            <a:r>
              <a:rPr lang="en-US" altLang="zh-CN" dirty="0"/>
              <a:t>         </a:t>
            </a:r>
            <a:r>
              <a:rPr lang="x-none" altLang="zh-CN" dirty="0"/>
              <a:t>A3]</a:t>
            </a:r>
            <a:endParaRPr lang="zh-CN" altLang="zh-CN" dirty="0"/>
          </a:p>
          <a:p>
            <a:r>
              <a:rPr lang="en-US" altLang="zh-CN" dirty="0"/>
              <a:t>                     </a:t>
            </a:r>
            <a:r>
              <a:rPr lang="x-none" altLang="zh-CN" dirty="0"/>
              <a:t>0000                       XXX             </a:t>
            </a:r>
            <a:r>
              <a:rPr lang="en-US" altLang="zh-CN" dirty="0"/>
              <a:t> </a:t>
            </a:r>
            <a:r>
              <a:rPr lang="x-none" altLang="zh-CN" dirty="0"/>
              <a:t>XXX        XXX               XXX</a:t>
            </a:r>
            <a:endParaRPr lang="zh-CN" altLang="zh-CN" dirty="0"/>
          </a:p>
          <a:p>
            <a:r>
              <a:rPr lang="x-none" altLang="zh-CN" dirty="0"/>
              <a:t>                           1001                       XXX             </a:t>
            </a:r>
            <a:r>
              <a:rPr lang="en-US" altLang="zh-CN" dirty="0"/>
              <a:t> </a:t>
            </a:r>
            <a:r>
              <a:rPr lang="x-none" altLang="zh-CN" dirty="0"/>
              <a:t>XXX        XXX               XXX </a:t>
            </a:r>
            <a:endParaRPr lang="zh-CN" altLang="zh-CN" dirty="0"/>
          </a:p>
          <a:p>
            <a:r>
              <a:rPr lang="en-US" altLang="zh-CN" dirty="0"/>
              <a:t>2</a:t>
            </a:r>
            <a:r>
              <a:rPr lang="zh-CN" altLang="zh-CN" dirty="0"/>
              <a:t>地址指令</a:t>
            </a:r>
            <a:r>
              <a:rPr lang="en-US" altLang="zh-CN" dirty="0"/>
              <a:t>16</a:t>
            </a:r>
            <a:r>
              <a:rPr lang="zh-CN" altLang="zh-CN" dirty="0"/>
              <a:t>条</a:t>
            </a:r>
          </a:p>
          <a:p>
            <a:r>
              <a:rPr lang="en-US" altLang="zh-CN" dirty="0"/>
              <a:t>       7               3           3            3</a:t>
            </a:r>
          </a:p>
          <a:p>
            <a:r>
              <a:rPr lang="en-US" altLang="zh-CN" dirty="0"/>
              <a:t>   </a:t>
            </a:r>
            <a:r>
              <a:rPr lang="x-none" altLang="zh-CN" dirty="0"/>
              <a:t>[            OP;             MOD;           A1;           A2]</a:t>
            </a:r>
            <a:endParaRPr lang="zh-CN" altLang="zh-CN" dirty="0"/>
          </a:p>
          <a:p>
            <a:r>
              <a:rPr lang="x-none" altLang="zh-CN" dirty="0"/>
              <a:t>    1010 000               XXX             </a:t>
            </a:r>
            <a:r>
              <a:rPr lang="en-US" altLang="zh-CN" dirty="0"/>
              <a:t> </a:t>
            </a:r>
            <a:r>
              <a:rPr lang="x-none" altLang="zh-CN" dirty="0"/>
              <a:t>XXX        XXX</a:t>
            </a:r>
            <a:endParaRPr lang="zh-CN" altLang="zh-CN" dirty="0"/>
          </a:p>
          <a:p>
            <a:r>
              <a:rPr lang="x-none" altLang="zh-CN" dirty="0"/>
              <a:t>    1011 111               XXX             </a:t>
            </a:r>
            <a:r>
              <a:rPr lang="en-US" altLang="zh-CN" dirty="0"/>
              <a:t> </a:t>
            </a:r>
            <a:r>
              <a:rPr lang="x-none" altLang="zh-CN" dirty="0"/>
              <a:t>XXX        XXX</a:t>
            </a:r>
            <a:endParaRPr lang="zh-CN" altLang="zh-CN" dirty="0"/>
          </a:p>
          <a:p>
            <a:r>
              <a:rPr lang="en-US" altLang="zh-CN" dirty="0"/>
              <a:t>1</a:t>
            </a:r>
            <a:r>
              <a:rPr lang="zh-CN" altLang="zh-CN" dirty="0"/>
              <a:t>地址指令</a:t>
            </a:r>
            <a:r>
              <a:rPr lang="en-US" altLang="zh-CN" dirty="0"/>
              <a:t>20</a:t>
            </a:r>
            <a:r>
              <a:rPr lang="zh-CN" altLang="zh-CN" dirty="0"/>
              <a:t>条</a:t>
            </a:r>
          </a:p>
          <a:p>
            <a:r>
              <a:rPr lang="en-US" altLang="zh-CN" dirty="0"/>
              <a:t>      10              3                       3                  </a:t>
            </a:r>
          </a:p>
          <a:p>
            <a:r>
              <a:rPr lang="x-none" altLang="zh-CN" dirty="0"/>
              <a:t>    [             OP;              MOD;                         A1]</a:t>
            </a:r>
          </a:p>
          <a:p>
            <a:r>
              <a:rPr lang="x-none" altLang="zh-CN" dirty="0"/>
              <a:t>    1100 000 000           XXX             </a:t>
            </a:r>
            <a:r>
              <a:rPr lang="en-US" altLang="zh-CN" dirty="0"/>
              <a:t> </a:t>
            </a:r>
            <a:r>
              <a:rPr lang="x-none" altLang="zh-CN" dirty="0"/>
              <a:t>             XXX</a:t>
            </a:r>
            <a:endParaRPr lang="zh-CN" altLang="zh-CN" dirty="0"/>
          </a:p>
          <a:p>
            <a:r>
              <a:rPr lang="x-none" altLang="zh-CN" dirty="0"/>
              <a:t>    1100 010 011           XXX     </a:t>
            </a:r>
            <a:r>
              <a:rPr lang="en-US" altLang="zh-CN" dirty="0"/>
              <a:t>                 </a:t>
            </a:r>
            <a:r>
              <a:rPr lang="x-none" altLang="zh-CN" dirty="0"/>
              <a:t>XXX</a:t>
            </a:r>
            <a:endParaRPr lang="zh-CN" altLang="zh-CN" dirty="0"/>
          </a:p>
          <a:p>
            <a:r>
              <a:rPr lang="zh-CN" altLang="zh-CN" dirty="0"/>
              <a:t>因为三指令和二指令，二指令和一指令连接的比较紧，所以三指令和二指令最多分别是</a:t>
            </a:r>
          </a:p>
          <a:p>
            <a:r>
              <a:rPr lang="en-US" altLang="zh-CN" dirty="0"/>
              <a:t>10</a:t>
            </a:r>
            <a:r>
              <a:rPr lang="zh-CN" altLang="zh-CN" dirty="0"/>
              <a:t>和</a:t>
            </a:r>
            <a:r>
              <a:rPr lang="en-US" altLang="zh-CN" dirty="0"/>
              <a:t>16</a:t>
            </a:r>
            <a:r>
              <a:rPr lang="zh-CN" altLang="zh-CN" dirty="0"/>
              <a:t>条</a:t>
            </a:r>
          </a:p>
          <a:p>
            <a:r>
              <a:rPr lang="zh-CN" altLang="zh-CN" dirty="0"/>
              <a:t>但是</a:t>
            </a:r>
            <a:r>
              <a:rPr lang="en-US" altLang="zh-CN" dirty="0"/>
              <a:t>1</a:t>
            </a:r>
            <a:r>
              <a:rPr lang="zh-CN" altLang="zh-CN" dirty="0"/>
              <a:t>地址指令最多有</a:t>
            </a:r>
          </a:p>
          <a:p>
            <a:r>
              <a:rPr lang="en-US" altLang="zh-CN" dirty="0"/>
              <a:t>0000 0000</a:t>
            </a:r>
          </a:p>
          <a:p>
            <a:r>
              <a:rPr lang="en-US" altLang="zh-CN" dirty="0"/>
              <a:t>256</a:t>
            </a:r>
            <a:r>
              <a:rPr lang="zh-CN" altLang="zh-CN" dirty="0"/>
              <a:t>条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7F72A5C-2EE8-4B4D-B0A0-A7C8CC96DFA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3814222603"/>
      </p:ext>
    </p:extLst>
  </p:cSld>
  <p:clrMapOvr>
    <a:masterClrMapping/>
  </p:clrMapOvr>
  <p:transition spd="med"/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FACED8E7-6A07-43D4-8FC5-9CFC2303417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zh-CN" dirty="0"/>
              <a:t>2</a:t>
            </a:r>
            <a:r>
              <a:rPr lang="zh-CN" altLang="zh-CN" dirty="0"/>
              <a:t>）</a:t>
            </a:r>
            <a:endParaRPr lang="x-none" altLang="zh-CN" dirty="0"/>
          </a:p>
          <a:p>
            <a:r>
              <a:rPr lang="zh-CN" altLang="zh-CN" dirty="0"/>
              <a:t>该指令的具体功能：目的寄存器的值DR加上指令第二个字为地址的值存入目的寄存器</a:t>
            </a:r>
          </a:p>
          <a:p>
            <a:r>
              <a:rPr lang="zh-CN" altLang="zh-CN" dirty="0"/>
              <a:t>原操作数寻址方式：直接寻址</a:t>
            </a:r>
          </a:p>
          <a:p>
            <a:r>
              <a:rPr lang="zh-CN" altLang="zh-CN" dirty="0"/>
              <a:t>目的操作数寻址方式：寄存器寻址</a:t>
            </a:r>
          </a:p>
          <a:p>
            <a:r>
              <a:rPr lang="zh-CN" altLang="zh-CN" dirty="0"/>
              <a:t>指令含有几个字：</a:t>
            </a:r>
            <a:r>
              <a:rPr lang="en-US" altLang="zh-CN" dirty="0" err="1"/>
              <a:t>两个字</a:t>
            </a:r>
            <a:endParaRPr lang="zh-CN" altLang="zh-CN" dirty="0"/>
          </a:p>
          <a:p>
            <a:r>
              <a:rPr lang="zh-CN" altLang="zh-CN" dirty="0"/>
              <a:t> </a:t>
            </a:r>
          </a:p>
          <a:p>
            <a:r>
              <a:rPr lang="en-US" altLang="zh-CN" dirty="0"/>
              <a:t>3</a:t>
            </a:r>
            <a:r>
              <a:rPr lang="zh-CN" altLang="zh-CN" dirty="0"/>
              <a:t>）</a:t>
            </a:r>
          </a:p>
          <a:p>
            <a:r>
              <a:rPr lang="en-US" altLang="zh-CN" dirty="0" err="1"/>
              <a:t>LAin</a:t>
            </a:r>
            <a:r>
              <a:rPr lang="en-US" altLang="zh-CN" dirty="0"/>
              <a:t> </a:t>
            </a:r>
            <a:r>
              <a:rPr lang="en-US" altLang="zh-CN" dirty="0" err="1"/>
              <a:t>DRout</a:t>
            </a:r>
            <a:r>
              <a:rPr lang="en-US" altLang="zh-CN" dirty="0"/>
              <a:t> F=A</a:t>
            </a:r>
            <a:r>
              <a:rPr lang="zh-CN" altLang="zh-CN" dirty="0"/>
              <a:t>加B</a:t>
            </a:r>
            <a:r>
              <a:rPr lang="en-US" altLang="zh-CN" dirty="0"/>
              <a:t> </a:t>
            </a:r>
            <a:r>
              <a:rPr lang="zh-CN" altLang="zh-CN" dirty="0"/>
              <a:t>LCin</a:t>
            </a:r>
          </a:p>
          <a:p>
            <a:r>
              <a:rPr lang="en-US" altLang="zh-CN" dirty="0"/>
              <a:t>4</a:t>
            </a:r>
            <a:r>
              <a:rPr lang="zh-CN" altLang="zh-CN" dirty="0"/>
              <a:t>）</a:t>
            </a:r>
          </a:p>
          <a:p>
            <a:r>
              <a:rPr lang="zh-CN" altLang="zh-CN" dirty="0"/>
              <a:t>最大的不确定性在于IDC信号是什么鬼？？</a:t>
            </a:r>
            <a:r>
              <a:rPr lang="en-US" altLang="zh-CN" dirty="0"/>
              <a:t>IDC</a:t>
            </a:r>
            <a:r>
              <a:rPr lang="zh-CN" altLang="zh-CN" dirty="0"/>
              <a:t>信号难道不紧紧属于控制信号而且属于转移方式？？？</a:t>
            </a:r>
          </a:p>
          <a:p>
            <a:r>
              <a:rPr lang="zh-CN" altLang="zh-CN" dirty="0"/>
              <a:t>图</a:t>
            </a:r>
            <a:r>
              <a:rPr lang="en-US" altLang="zh-CN" dirty="0"/>
              <a:t>2</a:t>
            </a:r>
            <a:r>
              <a:rPr lang="zh-CN" altLang="zh-CN" dirty="0"/>
              <a:t>上所有的控制信号（算上</a:t>
            </a:r>
            <a:r>
              <a:rPr lang="en-US" altLang="zh-CN" dirty="0"/>
              <a:t>IDC</a:t>
            </a:r>
            <a:r>
              <a:rPr lang="zh-CN" altLang="zh-CN" dirty="0"/>
              <a:t>信号）是</a:t>
            </a:r>
            <a:r>
              <a:rPr lang="en-US" altLang="zh-CN" dirty="0"/>
              <a:t>22</a:t>
            </a:r>
            <a:r>
              <a:rPr lang="zh-CN" altLang="zh-CN" dirty="0"/>
              <a:t>位；</a:t>
            </a:r>
          </a:p>
          <a:p>
            <a:r>
              <a:rPr lang="zh-CN" altLang="zh-CN" dirty="0"/>
              <a:t>转移地址有三种</a:t>
            </a:r>
            <a:r>
              <a:rPr lang="en-US" altLang="zh-CN" dirty="0"/>
              <a:t>，</a:t>
            </a:r>
            <a:r>
              <a:rPr lang="en-US" altLang="zh-CN" dirty="0" err="1"/>
              <a:t>因为包含IDC信号所以只</a:t>
            </a:r>
            <a:r>
              <a:rPr lang="zh-CN" altLang="zh-CN" dirty="0"/>
              <a:t>要</a:t>
            </a:r>
            <a:r>
              <a:rPr lang="en-US" altLang="zh-CN" dirty="0"/>
              <a:t>1</a:t>
            </a:r>
            <a:r>
              <a:rPr lang="zh-CN" altLang="zh-CN" dirty="0"/>
              <a:t>位就好了</a:t>
            </a:r>
          </a:p>
          <a:p>
            <a:r>
              <a:rPr lang="en-US" altLang="zh-CN" dirty="0"/>
              <a:t>512 * </a:t>
            </a:r>
            <a:r>
              <a:rPr lang="zh-CN" altLang="zh-CN" dirty="0"/>
              <a:t>（</a:t>
            </a:r>
            <a:r>
              <a:rPr lang="en-US" altLang="zh-CN" dirty="0"/>
              <a:t>22+1+9</a:t>
            </a:r>
            <a:r>
              <a:rPr lang="zh-CN" altLang="zh-CN" dirty="0"/>
              <a:t>）</a:t>
            </a:r>
            <a:r>
              <a:rPr lang="en-US" altLang="zh-CN" dirty="0"/>
              <a:t>= 16,384 /1024 = 16 k</a:t>
            </a:r>
            <a:r>
              <a:rPr lang="zh-CN" altLang="zh-CN" dirty="0"/>
              <a:t>的容量即可；</a:t>
            </a:r>
            <a:r>
              <a:rPr lang="en-US" altLang="zh-CN" dirty="0"/>
              <a:t>  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1331D26-A052-4CC4-9055-ECF694C2CD3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1149998222"/>
      </p:ext>
    </p:extLst>
  </p:cSld>
  <p:clrMapOvr>
    <a:masterClrMapping/>
  </p:clrMapOvr>
  <p:transition spd="med"/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BEB2C72-65F0-4596-8282-D775E50C80E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2007</a:t>
            </a:r>
            <a:endParaRPr lang="zh-CN" altLang="en-US" dirty="0"/>
          </a:p>
        </p:txBody>
      </p:sp>
      <p:pic>
        <p:nvPicPr>
          <p:cNvPr id="14338" name="Picture 2" descr="Rd 0 &#10;M 0 &#10;O “ № （ 4 位 ） &#10;A 位 ） &#10;其 中 ， &#10;部 分 的 、 仪 如 &#10;Rd&quot; &#10;作 的 寻 址 &#10;O &#10;code— &#10;0 1 &#10;00 &#10;00 一 一 直 接 寻 址 &#10;0000 &#10;A DD &#10;01 一 一 间 接 寻 址 &#10;00m &#10;SUB &#10;0 幽 00 &#10;10——- 立 即 寻 址 &#10;0m0 &#10;MOV &#10;门 一 一 相 对 寻 址 &#10;0011 &#10;JMP &#10;ADD 、 SUB 指 令 为 Rd 士 操 作 数 后 ， &#10;果 存 Rd, MOV 指 令 为 操 作 数 送 Rd0 &#10;1 门 1 &#10;HALT &#10;0 ） 假 设 (PC) ： 00H ： 主 存 部 分 单 元 的 内 容 如 下 表 。 问 ： 这 时 启 动 程 序 运 行 ， &#10;机 器 执 行 到 第 几 条 指 令 后 停 机 ？ 写 出 每 一 条 指 令 的 功 能 、 寻 址 方 式 、 操 作 数 及 &#10;执 行 结 果 。 8 分 &#10;内 容 &#10;地 址 ： &#10;地 址 ： &#10;内 容 &#10;地 址 ： &#10;内 容 &#10;22H &#10;30H ： &#10;18H &#10;04H ： &#10;00H ： &#10;20H &#10;3 1 H ： &#10;33H &#10;22H &#10;05H ： &#10;3 1 H &#10;01H ： &#10;32H ： &#10;34H &#10;06H ： &#10;POH &#10;04H &#10;02H ： &#10;33H ： &#10;35H &#10;00H &#10;07H ： &#10;3 1 H &#10;03H ： &#10;（ 2 丿 图 1 是 模 型 机 的 结 构 图 。 某 条 指 令 的 微 序 流 程 图 如 图 2 所 示 。 其 中 ， 月 指 &#10;根 据 操 作 码 散 转 至 指 令 的 微 程 序 入 口 。 请 写 出 这 条 指 令 的 功 能 及 指 令 的 格 式 。 &#10;（ 8 分 ） &#10;（ 3 ） 微 程 序 控 制 器 有 ] 8 种 微 操 作 命 令 （ 采 用 直 接 控 制 法 ） ， 有 7 个 转 移 控 制 状 态 &#10;（ 采 用 译 码 形 式 ） ， 微 指 令 格 式 中 的 下 址 字 段 7 位 ， 则 操 作 控 制 字 段 和 判 别 ">
            <a:extLst>
              <a:ext uri="{FF2B5EF4-FFF2-40B4-BE49-F238E27FC236}">
                <a16:creationId xmlns:a16="http://schemas.microsoft.com/office/drawing/2014/main" id="{4D6378DC-D667-4494-86BA-1C3AEF73BE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491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 descr="（ 8 分 ） &#10;测 试 字 段 各 有 几 位 ？ 控 存 的 容 量 为 多 少 （ 字 数 × 字 长 ） ？ &#10;运 算 器 &#10;主 存 &#10;ALU- &#10;MEM &#10;ALU &#10;B—DAI &#10;B-DA2 &#10;AR &#10;DAI &#10;DA2 &#10;《 B-lR &#10;B—PC &#10;IR &#10;Ri-B &#10;PC—B &#10;时 序 &#10;微 程 序 &#10;系 统 &#10;控 制 器 &#10;图 1 模 型 机 框 图 &#10;PC 艹 AR &#10;PC+ 1 一 PC &#10;PC—AR &#10;PC+I —PC &#10;RAM—IR &#10;RAM 一 AR &#10;散 转 &#10;RAM—Rd &#10;图 2 微 程 序 流 程 图 ">
            <a:extLst>
              <a:ext uri="{FF2B5EF4-FFF2-40B4-BE49-F238E27FC236}">
                <a16:creationId xmlns:a16="http://schemas.microsoft.com/office/drawing/2014/main" id="{173C97F0-9B73-4F1C-88CB-4C39B87C15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44042" y="0"/>
            <a:ext cx="473233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07452462"/>
      </p:ext>
    </p:extLst>
  </p:cSld>
  <p:clrMapOvr>
    <a:masterClrMapping/>
  </p:clrMapOvr>
  <p:transition spd="med"/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1AD936-CF56-48A6-A459-22E23B4DB9A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32724EC2-1A9C-4BC3-8F66-BCC9C31BB897}"/>
              </a:ext>
            </a:extLst>
          </p:cNvPr>
          <p:cNvSpPr/>
          <p:nvPr/>
        </p:nvSpPr>
        <p:spPr>
          <a:xfrm>
            <a:off x="435428" y="1677106"/>
            <a:ext cx="6096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>
                <a:ea typeface="微软雅黑" panose="020B0503020204020204" pitchFamily="34" charset="-122"/>
              </a:rPr>
              <a:t>1</a:t>
            </a:r>
            <a:r>
              <a:rPr lang="zh-CN" altLang="zh-CN">
                <a:ea typeface="微软雅黑" panose="020B0503020204020204" pitchFamily="34" charset="-122"/>
              </a:rPr>
              <a:t>）</a:t>
            </a:r>
          </a:p>
          <a:p>
            <a:r>
              <a:rPr lang="en-US" altLang="zh-CN">
                <a:ea typeface="微软雅黑" panose="020B0503020204020204" pitchFamily="34" charset="-122"/>
              </a:rPr>
              <a:t>00H</a:t>
            </a:r>
            <a:r>
              <a:rPr lang="zh-CN" altLang="zh-CN">
                <a:ea typeface="微软雅黑" panose="020B0503020204020204" pitchFamily="34" charset="-122"/>
              </a:rPr>
              <a:t>地址开始执行</a:t>
            </a:r>
          </a:p>
          <a:p>
            <a:r>
              <a:rPr lang="en-US" altLang="zh-CN">
                <a:ea typeface="微软雅黑" panose="020B0503020204020204" pitchFamily="34" charset="-122"/>
              </a:rPr>
              <a:t>0010 0000</a:t>
            </a:r>
          </a:p>
          <a:p>
            <a:r>
              <a:rPr lang="en-US" altLang="zh-CN">
                <a:ea typeface="微软雅黑" panose="020B0503020204020204" pitchFamily="34" charset="-122"/>
              </a:rPr>
              <a:t>0010 </a:t>
            </a:r>
            <a:r>
              <a:rPr lang="zh-CN" altLang="zh-CN">
                <a:ea typeface="微软雅黑" panose="020B0503020204020204" pitchFamily="34" charset="-122"/>
              </a:rPr>
              <a:t>MOV</a:t>
            </a:r>
            <a:r>
              <a:rPr lang="en-US" altLang="zh-CN">
                <a:ea typeface="微软雅黑" panose="020B0503020204020204" pitchFamily="34" charset="-122"/>
              </a:rPr>
              <a:t> </a:t>
            </a:r>
            <a:r>
              <a:rPr lang="zh-CN" altLang="zh-CN">
                <a:ea typeface="微软雅黑" panose="020B0503020204020204" pitchFamily="34" charset="-122"/>
              </a:rPr>
              <a:t>移动操作</a:t>
            </a:r>
          </a:p>
          <a:p>
            <a:r>
              <a:rPr lang="en-US" altLang="zh-CN">
                <a:ea typeface="微软雅黑" panose="020B0503020204020204" pitchFamily="34" charset="-122"/>
              </a:rPr>
              <a:t>00     </a:t>
            </a:r>
            <a:r>
              <a:rPr lang="zh-CN" altLang="zh-CN">
                <a:ea typeface="微软雅黑" panose="020B0503020204020204" pitchFamily="34" charset="-122"/>
              </a:rPr>
              <a:t>直接寻址</a:t>
            </a:r>
          </a:p>
          <a:p>
            <a:r>
              <a:rPr lang="en-US" altLang="zh-CN">
                <a:ea typeface="微软雅黑" panose="020B0503020204020204" pitchFamily="34" charset="-122"/>
              </a:rPr>
              <a:t>00 </a:t>
            </a:r>
            <a:r>
              <a:rPr lang="x-none" altLang="zh-CN">
                <a:ea typeface="Calibri" panose="020F0502020204030204" pitchFamily="34" charset="0"/>
              </a:rPr>
              <a:t>     </a:t>
            </a:r>
            <a:r>
              <a:rPr lang="zh-CN" altLang="zh-CN">
                <a:ea typeface="微软雅黑" panose="020B0503020204020204" pitchFamily="34" charset="-122"/>
              </a:rPr>
              <a:t>寄存器R</a:t>
            </a:r>
            <a:r>
              <a:rPr lang="en-US" altLang="zh-CN">
                <a:ea typeface="微软雅黑" panose="020B0503020204020204" pitchFamily="34" charset="-122"/>
              </a:rPr>
              <a:t>0</a:t>
            </a:r>
            <a:endParaRPr lang="zh-CN" altLang="zh-CN">
              <a:ea typeface="Calibri" panose="020F0502020204030204" pitchFamily="34" charset="0"/>
            </a:endParaRPr>
          </a:p>
          <a:p>
            <a:r>
              <a:rPr lang="en-US" altLang="zh-CN">
                <a:ea typeface="微软雅黑" panose="020B0503020204020204" pitchFamily="34" charset="-122"/>
              </a:rPr>
              <a:t>01H</a:t>
            </a:r>
            <a:r>
              <a:rPr lang="zh-CN" altLang="zh-CN">
                <a:ea typeface="微软雅黑" panose="020B0503020204020204" pitchFamily="34" charset="-122"/>
              </a:rPr>
              <a:t>地址</a:t>
            </a:r>
          </a:p>
          <a:p>
            <a:r>
              <a:rPr lang="en-US" altLang="zh-CN">
                <a:ea typeface="微软雅黑" panose="020B0503020204020204" pitchFamily="34" charset="-122"/>
              </a:rPr>
              <a:t>0011 0001 </a:t>
            </a:r>
          </a:p>
          <a:p>
            <a:r>
              <a:rPr lang="zh-CN" altLang="zh-CN">
                <a:ea typeface="微软雅黑" panose="020B0503020204020204" pitchFamily="34" charset="-122"/>
              </a:rPr>
              <a:t>表示将</a:t>
            </a:r>
            <a:r>
              <a:rPr lang="en-US" altLang="zh-CN">
                <a:ea typeface="微软雅黑" panose="020B0503020204020204" pitchFamily="34" charset="-122"/>
              </a:rPr>
              <a:t> </a:t>
            </a:r>
            <a:r>
              <a:rPr lang="zh-CN" altLang="zh-CN">
                <a:ea typeface="微软雅黑" panose="020B0503020204020204" pitchFamily="34" charset="-122"/>
              </a:rPr>
              <a:t>把</a:t>
            </a:r>
            <a:r>
              <a:rPr lang="en-US" altLang="zh-CN">
                <a:ea typeface="微软雅黑" panose="020B0503020204020204" pitchFamily="34" charset="-122"/>
              </a:rPr>
              <a:t>31H</a:t>
            </a:r>
            <a:r>
              <a:rPr lang="zh-CN" altLang="zh-CN">
                <a:ea typeface="微软雅黑" panose="020B0503020204020204" pitchFamily="34" charset="-122"/>
              </a:rPr>
              <a:t>地址的内容送入</a:t>
            </a:r>
            <a:r>
              <a:rPr lang="en-US" altLang="zh-CN">
                <a:ea typeface="微软雅黑" panose="020B0503020204020204" pitchFamily="34" charset="-122"/>
              </a:rPr>
              <a:t>R0 = 33H</a:t>
            </a:r>
            <a:endParaRPr lang="zh-CN" altLang="zh-CN">
              <a:ea typeface="微软雅黑" panose="020B0503020204020204" pitchFamily="34" charset="-122"/>
            </a:endParaRPr>
          </a:p>
          <a:p>
            <a:r>
              <a:rPr lang="en-US" altLang="zh-CN">
                <a:ea typeface="微软雅黑" panose="020B0503020204020204" pitchFamily="34" charset="-122"/>
              </a:rPr>
              <a:t>02H</a:t>
            </a:r>
            <a:r>
              <a:rPr lang="zh-CN" altLang="zh-CN"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>
                <a:ea typeface="微软雅黑" panose="020B0503020204020204" pitchFamily="34" charset="-122"/>
              </a:rPr>
              <a:t>0000 0100</a:t>
            </a:r>
          </a:p>
          <a:p>
            <a:r>
              <a:rPr lang="zh-CN" altLang="zh-CN">
                <a:ea typeface="微软雅黑" panose="020B0503020204020204" pitchFamily="34" charset="-122"/>
              </a:rPr>
              <a:t>ADD</a:t>
            </a:r>
            <a:r>
              <a:rPr lang="en-US" altLang="zh-CN">
                <a:ea typeface="微软雅黑" panose="020B0503020204020204" pitchFamily="34" charset="-122"/>
              </a:rPr>
              <a:t>  </a:t>
            </a:r>
            <a:r>
              <a:rPr lang="zh-CN" altLang="zh-CN">
                <a:ea typeface="微软雅黑" panose="020B0503020204020204" pitchFamily="34" charset="-122"/>
              </a:rPr>
              <a:t>间接寻址</a:t>
            </a:r>
            <a:r>
              <a:rPr lang="en-US" altLang="zh-CN">
                <a:ea typeface="微软雅黑" panose="020B0503020204020204" pitchFamily="34" charset="-122"/>
              </a:rPr>
              <a:t>  R0</a:t>
            </a:r>
            <a:endParaRPr lang="zh-CN" altLang="zh-CN">
              <a:ea typeface="微软雅黑" panose="020B0503020204020204" pitchFamily="34" charset="-122"/>
            </a:endParaRPr>
          </a:p>
          <a:p>
            <a:r>
              <a:rPr lang="en-US" altLang="zh-CN">
                <a:ea typeface="微软雅黑" panose="020B0503020204020204" pitchFamily="34" charset="-122"/>
              </a:rPr>
              <a:t>03H</a:t>
            </a:r>
            <a:r>
              <a:rPr lang="zh-CN" altLang="zh-CN"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>
                <a:ea typeface="微软雅黑" panose="020B0503020204020204" pitchFamily="34" charset="-122"/>
              </a:rPr>
              <a:t>0011 0001</a:t>
            </a:r>
            <a:endParaRPr lang="en-US" altLang="zh-CN" dirty="0">
              <a:ea typeface="微软雅黑" panose="020B0503020204020204" pitchFamily="34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C4C152E-8926-47A5-870B-5323EA4DFC50}"/>
              </a:ext>
            </a:extLst>
          </p:cNvPr>
          <p:cNvSpPr/>
          <p:nvPr/>
        </p:nvSpPr>
        <p:spPr>
          <a:xfrm>
            <a:off x="5054081" y="1521978"/>
            <a:ext cx="6096000" cy="286232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zh-CN" dirty="0">
                <a:ea typeface="微软雅黑" panose="020B0503020204020204" pitchFamily="34" charset="-122"/>
              </a:rPr>
              <a:t>表示将</a:t>
            </a:r>
            <a:r>
              <a:rPr lang="en-US" altLang="zh-CN" dirty="0">
                <a:ea typeface="微软雅黑" panose="020B0503020204020204" pitchFamily="34" charset="-122"/>
              </a:rPr>
              <a:t> 35H + R0 -</a:t>
            </a:r>
            <a:r>
              <a:rPr lang="zh-CN" altLang="zh-CN" dirty="0">
                <a:ea typeface="微软雅黑" panose="020B0503020204020204" pitchFamily="34" charset="-122"/>
              </a:rPr>
              <a:t>》</a:t>
            </a:r>
            <a:r>
              <a:rPr lang="en-US" altLang="zh-CN" dirty="0">
                <a:ea typeface="微软雅黑" panose="020B0503020204020204" pitchFamily="34" charset="-122"/>
              </a:rPr>
              <a:t> 88H</a:t>
            </a:r>
            <a:endParaRPr lang="zh-CN" altLang="zh-CN" dirty="0">
              <a:ea typeface="微软雅黑" panose="020B0503020204020204" pitchFamily="34" charset="-122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04H</a:t>
            </a:r>
            <a:r>
              <a:rPr lang="zh-CN" altLang="zh-CN" dirty="0">
                <a:ea typeface="微软雅黑" panose="020B0503020204020204" pitchFamily="34" charset="-122"/>
              </a:rPr>
              <a:t>：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0001 1000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Sub </a:t>
            </a:r>
            <a:r>
              <a:rPr lang="zh-CN" altLang="zh-CN" dirty="0">
                <a:ea typeface="微软雅黑" panose="020B0503020204020204" pitchFamily="34" charset="-122"/>
              </a:rPr>
              <a:t>立即寻址</a:t>
            </a:r>
            <a:r>
              <a:rPr lang="en-US" altLang="zh-CN" dirty="0">
                <a:ea typeface="微软雅黑" panose="020B0503020204020204" pitchFamily="34" charset="-122"/>
              </a:rPr>
              <a:t>  </a:t>
            </a:r>
            <a:r>
              <a:rPr lang="x-none" altLang="zh-CN" dirty="0">
                <a:ea typeface="Calibri" panose="020F0502020204030204" pitchFamily="34" charset="0"/>
              </a:rPr>
              <a:t>R0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x-none" altLang="zh-CN" dirty="0">
                <a:ea typeface="Calibri" panose="020F0502020204030204" pitchFamily="34" charset="0"/>
              </a:rPr>
              <a:t>05H: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22H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88H - 22H = 66H -&gt; R0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06H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07H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表示关机指令停机</a:t>
            </a:r>
            <a:r>
              <a:rPr lang="en-US" altLang="zh-CN" dirty="0">
                <a:ea typeface="微软雅黑" panose="020B0503020204020204" pitchFamily="34" charset="-122"/>
              </a:rPr>
              <a:t>  </a:t>
            </a:r>
            <a:r>
              <a:rPr lang="zh-CN" altLang="zh-CN" dirty="0">
                <a:ea typeface="微软雅黑" panose="020B0503020204020204" pitchFamily="34" charset="-122"/>
              </a:rPr>
              <a:t>第四条指令</a:t>
            </a:r>
          </a:p>
        </p:txBody>
      </p:sp>
    </p:spTree>
    <p:extLst>
      <p:ext uri="{BB962C8B-B14F-4D97-AF65-F5344CB8AC3E}">
        <p14:creationId xmlns:p14="http://schemas.microsoft.com/office/powerpoint/2010/main" val="1565904445"/>
      </p:ext>
    </p:extLst>
  </p:cSld>
  <p:clrMapOvr>
    <a:masterClrMapping/>
  </p:clrMapOvr>
  <p:transition spd="med"/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D2716C1-5817-4B24-A961-6A9E89C00F3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B868F867-B046-4064-99EB-2619B02CDD5A}"/>
              </a:ext>
            </a:extLst>
          </p:cNvPr>
          <p:cNvSpPr/>
          <p:nvPr/>
        </p:nvSpPr>
        <p:spPr>
          <a:xfrm>
            <a:off x="314131" y="1411471"/>
            <a:ext cx="6096000" cy="31393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2</a:t>
            </a:r>
            <a:r>
              <a:rPr lang="zh-CN" altLang="zh-CN" dirty="0">
                <a:ea typeface="微软雅黑" panose="020B0503020204020204" pitchFamily="34" charset="-122"/>
              </a:rPr>
              <a:t>）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直接寻址一个操作数放入寄存器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0010 01</a:t>
            </a:r>
            <a:r>
              <a:rPr lang="x-none" altLang="zh-CN" dirty="0">
                <a:ea typeface="Calibri" panose="020F0502020204030204" pitchFamily="34" charset="0"/>
              </a:rPr>
              <a:t>XX  XXXX XXXX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x-none" altLang="zh-CN" dirty="0">
                <a:ea typeface="Calibri" panose="020F0502020204030204" pitchFamily="34" charset="0"/>
              </a:rPr>
              <a:t>LDA RD,(A)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XX表示存入的寄存器的地址；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XXXX XXXX </a:t>
            </a:r>
            <a:r>
              <a:rPr lang="zh-CN" altLang="zh-CN" dirty="0">
                <a:ea typeface="微软雅黑" panose="020B0503020204020204" pitchFamily="34" charset="-122"/>
              </a:rPr>
              <a:t>表示间接寻址的地址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3</a:t>
            </a:r>
            <a:r>
              <a:rPr lang="zh-CN" altLang="zh-CN" dirty="0">
                <a:ea typeface="微软雅黑" panose="020B0503020204020204" pitchFamily="34" charset="-122"/>
              </a:rPr>
              <a:t>）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因为</a:t>
            </a:r>
            <a:r>
              <a:rPr lang="en-US" altLang="zh-CN" dirty="0">
                <a:ea typeface="微软雅黑" panose="020B0503020204020204" pitchFamily="34" charset="-122"/>
              </a:rPr>
              <a:t>18</a:t>
            </a:r>
            <a:r>
              <a:rPr lang="zh-CN" altLang="zh-CN" dirty="0">
                <a:ea typeface="微软雅黑" panose="020B0503020204020204" pitchFamily="34" charset="-122"/>
              </a:rPr>
              <a:t>位直接控制法</a:t>
            </a:r>
          </a:p>
          <a:p>
            <a:r>
              <a:rPr lang="en-US" altLang="zh-CN" dirty="0">
                <a:ea typeface="微软雅黑" panose="020B0503020204020204" pitchFamily="34" charset="-122"/>
              </a:rPr>
              <a:t>7</a:t>
            </a:r>
            <a:r>
              <a:rPr lang="zh-CN" altLang="zh-CN" dirty="0">
                <a:ea typeface="微软雅黑" panose="020B0503020204020204" pitchFamily="34" charset="-122"/>
              </a:rPr>
              <a:t>位状态转移</a:t>
            </a:r>
            <a:r>
              <a:rPr lang="en-US" altLang="zh-CN" dirty="0">
                <a:ea typeface="微软雅黑" panose="020B0503020204020204" pitchFamily="34" charset="-122"/>
              </a:rPr>
              <a:t>  </a:t>
            </a:r>
            <a:r>
              <a:rPr lang="x-none" altLang="zh-CN" dirty="0">
                <a:ea typeface="Calibri" panose="020F0502020204030204" pitchFamily="34" charset="0"/>
              </a:rPr>
              <a:t>2^3 &gt; 7 </a:t>
            </a:r>
            <a:r>
              <a:rPr lang="zh-CN" altLang="zh-CN" dirty="0">
                <a:ea typeface="微软雅黑" panose="020B0503020204020204" pitchFamily="34" charset="-122"/>
              </a:rPr>
              <a:t>所以采用</a:t>
            </a:r>
            <a:r>
              <a:rPr lang="en-US" altLang="zh-CN" dirty="0">
                <a:ea typeface="微软雅黑" panose="020B0503020204020204" pitchFamily="34" charset="-122"/>
              </a:rPr>
              <a:t>3</a:t>
            </a:r>
            <a:r>
              <a:rPr lang="zh-CN" altLang="zh-CN" dirty="0">
                <a:ea typeface="微软雅黑" panose="020B0503020204020204" pitchFamily="34" charset="-122"/>
              </a:rPr>
              <a:t>位译码形式即可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en-US" altLang="zh-CN" dirty="0">
                <a:ea typeface="微软雅黑" panose="020B0503020204020204" pitchFamily="34" charset="-122"/>
              </a:rPr>
              <a:t>7</a:t>
            </a:r>
            <a:r>
              <a:rPr lang="zh-CN" altLang="zh-CN" dirty="0">
                <a:ea typeface="微软雅黑" panose="020B0503020204020204" pitchFamily="34" charset="-122"/>
              </a:rPr>
              <a:t>位下地址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(18 + 3 + 7)*2^7= 3,584 bit</a:t>
            </a:r>
          </a:p>
        </p:txBody>
      </p:sp>
    </p:spTree>
    <p:extLst>
      <p:ext uri="{BB962C8B-B14F-4D97-AF65-F5344CB8AC3E}">
        <p14:creationId xmlns:p14="http://schemas.microsoft.com/office/powerpoint/2010/main" val="2176951083"/>
      </p:ext>
    </p:extLst>
  </p:cSld>
  <p:clrMapOvr>
    <a:masterClrMapping/>
  </p:clrMapOvr>
  <p:transition spd="med"/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C95E04E-44F5-48A1-8C0D-B33D87998EC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endParaRPr lang="zh-CN" altLang="en-US" dirty="0"/>
          </a:p>
        </p:txBody>
      </p:sp>
      <p:pic>
        <p:nvPicPr>
          <p:cNvPr id="15364" name="Picture 4" descr="0 &#10;（ 本 题 10 分 ） 图 2 是 MIPS 的 一 种 指 令 结 构 图 。 &#10;（ 1 ） （ 本 小 题 6 分 ） 请 描 述 指 令 ADD $SO,$TO,$TI 的 执 行 过 程 和 数 据 通 路 （ 寄 &#10;存 器 TO 的 内 容 加 上 寄 存 器 Tl 的 内 容 结 果 送 到 寄 存 器 SO 中 ） 。 &#10;（ 2 ） （ 本 小 题 2 分 ） 该 指 令 是 什 么 类 型 的 指 令 结 构 ？ &#10;（ 3 ） （ 本 小 题 2 分 ） 该 指 令 的 执 行 最 少 需 要 几 个 时 钟 周 期 ？ ">
            <a:extLst>
              <a:ext uri="{FF2B5EF4-FFF2-40B4-BE49-F238E27FC236}">
                <a16:creationId xmlns:a16="http://schemas.microsoft.com/office/drawing/2014/main" id="{4BF02E86-0C4E-42D5-938B-CBB5E8E4B7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57713"/>
            <a:ext cx="5607698" cy="1359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6" name="Picture 6" descr="4 &#10;32 &#10;PC &#10;PC &#10;new &#10;Inst_addr &#10;Inst code &#10;32 &#10;14 2 &#10;o &#10;6 &#10;5 &#10;6 &#10;Write_Reg &#10;R Addr A &#10;R Data_A &#10;R Addr B &#10;W &#10;3 &#10;32 &#10;32 &#10;ALU_OP &#10;ZF &#10;32 &#10;Addr &#10;W Data &#10;R Data_B &#10;MIPS $fi4ffJ%$hJ141 ">
            <a:extLst>
              <a:ext uri="{FF2B5EF4-FFF2-40B4-BE49-F238E27FC236}">
                <a16:creationId xmlns:a16="http://schemas.microsoft.com/office/drawing/2014/main" id="{93B44041-5E60-489A-BD66-051640854B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4646" y="2609016"/>
            <a:ext cx="7289541" cy="42320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9488040"/>
      </p:ext>
    </p:extLst>
  </p:cSld>
  <p:clrMapOvr>
    <a:masterClrMapping/>
  </p:clrMapOvr>
  <p:transition spd="med"/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C104319-BE2D-4BF4-A07E-957AE73D8C8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86984B-6458-4762-B0D0-47EB705E7C9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2017</a:t>
            </a:r>
            <a:r>
              <a:rPr lang="zh-CN" altLang="en-US" dirty="0"/>
              <a:t>年</a:t>
            </a:r>
            <a:r>
              <a:rPr lang="en-US" altLang="zh-CN" dirty="0"/>
              <a:t>2</a:t>
            </a:r>
            <a:r>
              <a:rPr lang="zh-CN" altLang="en-US" dirty="0"/>
              <a:t>的答案</a:t>
            </a:r>
          </a:p>
        </p:txBody>
      </p:sp>
    </p:spTree>
    <p:extLst>
      <p:ext uri="{BB962C8B-B14F-4D97-AF65-F5344CB8AC3E}">
        <p14:creationId xmlns:p14="http://schemas.microsoft.com/office/powerpoint/2010/main" val="2474310142"/>
      </p:ext>
    </p:extLst>
  </p:cSld>
  <p:clrMapOvr>
    <a:masterClrMapping/>
  </p:clrMapOvr>
  <p:transition spd="med"/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F970373-4506-4C0A-ACD2-F1D762D7E5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</a:p>
        </p:txBody>
      </p:sp>
      <p:pic>
        <p:nvPicPr>
          <p:cNvPr id="16386" name="Picture 2" descr="（ 本 题 14 分 〉 某 8 位 模 型 机 系 统 结 构 如 图 ] 所 示 。 图 中 所 有 控 制 信 号 均 为 高 电 &#10;平 有 效 ， 例 如 D 为 1 表 示 允 许 数 据 从 DB 打 入 目 的 寄 存 器 DR ， s ！ 为 表 &#10;示 允 许 源 寄 存 器 SR 的 数 据 送 上 数 据 总 线 DB' IDC 扌 译 码 器 工 作 。 MAR &#10;中 的 地 址 直 接 送 地 址 总 线 AB' 变 寄 存 器 引 隐 含 规 定 〗 R3 ">
            <a:extLst>
              <a:ext uri="{FF2B5EF4-FFF2-40B4-BE49-F238E27FC236}">
                <a16:creationId xmlns:a16="http://schemas.microsoft.com/office/drawing/2014/main" id="{B874C5F8-67EB-4457-B0FB-D6C932B1B3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13725"/>
            <a:ext cx="12192000" cy="2060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0535707"/>
      </p:ext>
    </p:extLst>
  </p:cSld>
  <p:clrMapOvr>
    <a:masterClrMapping/>
  </p:clrMapOvr>
  <p:transition spd="med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44051" y="1250302"/>
            <a:ext cx="2647949" cy="5607698"/>
          </a:xfrm>
        </p:spPr>
        <p:txBody>
          <a:bodyPr/>
          <a:lstStyle/>
          <a:p>
            <a:r>
              <a:rPr lang="zh-CN" altLang="en-US" dirty="0"/>
              <a:t>异步控制，你需要多少，我就给你多少，不多也不少。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681899C-DF0D-4886-90D2-FF70AAEF49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366551"/>
      </p:ext>
    </p:extLst>
  </p:cSld>
  <p:clrMapOvr>
    <a:masterClrMapping/>
  </p:clrMapOvr>
  <p:transition spd="med"/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36D2E97-41B9-4370-9328-D5A5577F227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9613E71-A2AF-453C-ACD6-27CEB92219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2014</a:t>
            </a:r>
            <a:r>
              <a:rPr lang="zh-CN" altLang="en-US" dirty="0"/>
              <a:t>年</a:t>
            </a:r>
          </a:p>
        </p:txBody>
      </p:sp>
      <p:pic>
        <p:nvPicPr>
          <p:cNvPr id="17410" name="Picture 2" descr="微 搡 作 控 制 信 号 &#10;搡 作 控 制 倌 号 形 &#10;ALUout &#10;缓 冲 器 &#10;成 部 件 &#10;加 减 &#10;F &#10;pc 、 指 令 译 码 器 DC &#10;ALU &#10;B &#10;A &#10;PC+I &#10;PC &#10;数 据 总 线 DB &#10;10-R &#10;输 入 设 备 &#10;储 w &#10;寄 存 器 译 码 电 &#10;， 2 &#10;《 0 · W &#10;输 出 设 备 &#10;地 址 总 线 AB &#10;图 1 模 型 机 结 构 框 图 &#10;模 型 机 有 一 条 指 令 ， 其 指 令 周 期 中 各 机 器 周 期 的 操 作 及 发 送 的 控 制 信 号 &#10;0 ） &#10;如 下 所 示 ， 其 中 MO 和 Ml 是 其 取 指 令 阶 段 的 操 作 。 请 分 析 这 条 指 令 的 &#10;功 能 和 寻 址 方 式 。 （ 本 小 题 6 分 ） &#10;微 操 作 控 制 信 号 &#10;操 作 &#10;机 器 周 期 &#10;PC &#10;MARtn, PC+ 1 &#10;PC—MAR ， PC+I &#10;MO ： &#10;out ， &#10;MEM—IR, 指 令 译 码 &#10;M-R ， &#10;IR,n ， IDC &#10;PCout ， MAR,n ， PC+ 1 &#10;PC—MAR ， PC+I &#10;M2 ： &#10;M-R ， &#10;LA,n &#10;MEM—LA &#10;M3 ： &#10;PC &#10;PC-+ LB &#10;LB.n &#10;M4 ： &#10;out ， &#10;LA 加 LB—PC &#10;F=A 加 B, ALU pctn &#10;M5 ： &#10;0 巛 ， &#10;模 型 机 有 一 条 加 法 指 令 ADD DR,data, 为 双 字 指 令 ， 指 令 第 一 字 为 立 即 &#10;（ 2 ） &#10;数 data, 指 令 功 能 为 ： (DR) +data—DR0 请 仿 照 上 题 的 例 子 ， 写 出 ADD &#10;DR,data 指 令 的 执 行 阶 段 的 各 周 期 的 操 作 和 微 操 作 控 制 信 号 。 （ 本 小 &#10;题 8 分 ） ">
            <a:extLst>
              <a:ext uri="{FF2B5EF4-FFF2-40B4-BE49-F238E27FC236}">
                <a16:creationId xmlns:a16="http://schemas.microsoft.com/office/drawing/2014/main" id="{1ACC1DC4-920E-4E88-B459-721E5D72C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5863" y="0"/>
            <a:ext cx="473868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6672168"/>
      </p:ext>
    </p:extLst>
  </p:cSld>
  <p:clrMapOvr>
    <a:masterClrMapping/>
  </p:clrMapOvr>
  <p:transition spd="med"/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7CBCCF5-48D0-4763-9D54-2DE2A597841D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en-US" altLang="zh-CN" dirty="0"/>
              <a:t>1</a:t>
            </a:r>
            <a:r>
              <a:rPr lang="zh-CN" altLang="zh-CN" dirty="0"/>
              <a:t>）</a:t>
            </a:r>
          </a:p>
          <a:p>
            <a:r>
              <a:rPr lang="zh-CN" altLang="zh-CN" dirty="0"/>
              <a:t>寻址方式</a:t>
            </a:r>
            <a:r>
              <a:rPr lang="en-US" altLang="zh-CN" dirty="0"/>
              <a:t>  </a:t>
            </a:r>
            <a:r>
              <a:rPr lang="zh-CN" altLang="zh-CN" dirty="0"/>
              <a:t>相对寻址</a:t>
            </a:r>
          </a:p>
          <a:p>
            <a:r>
              <a:rPr lang="zh-CN" altLang="zh-CN" dirty="0"/>
              <a:t>DISP</a:t>
            </a:r>
            <a:r>
              <a:rPr lang="en-US" altLang="zh-CN" dirty="0"/>
              <a:t> + </a:t>
            </a:r>
            <a:r>
              <a:rPr lang="zh-CN" altLang="zh-CN" dirty="0"/>
              <a:t>（PC）</a:t>
            </a:r>
            <a:r>
              <a:rPr lang="x-none" altLang="zh-CN" dirty="0"/>
              <a:t> </a:t>
            </a:r>
            <a:r>
              <a:rPr lang="en-US" altLang="zh-CN" dirty="0"/>
              <a:t>---</a:t>
            </a:r>
            <a:r>
              <a:rPr lang="x-none" altLang="zh-CN" dirty="0"/>
              <a:t>&gt; PC</a:t>
            </a:r>
            <a:endParaRPr lang="zh-CN" altLang="zh-CN" dirty="0"/>
          </a:p>
          <a:p>
            <a:r>
              <a:rPr lang="x-none" altLang="zh-CN" dirty="0"/>
              <a:t>PC </a:t>
            </a:r>
            <a:r>
              <a:rPr lang="zh-CN" altLang="zh-CN" dirty="0"/>
              <a:t>跳转一个偏移去执行</a:t>
            </a:r>
          </a:p>
          <a:p>
            <a:r>
              <a:rPr lang="x-none" altLang="zh-CN" dirty="0"/>
              <a:t>2)</a:t>
            </a:r>
          </a:p>
          <a:p>
            <a:r>
              <a:rPr lang="x-none" altLang="zh-CN" dirty="0"/>
              <a:t>M0 : PC -&gt; MAR,PC+1     Pcout,MARin,PC+1</a:t>
            </a:r>
          </a:p>
          <a:p>
            <a:r>
              <a:rPr lang="x-none" altLang="zh-CN" dirty="0"/>
              <a:t>M1:  MEM-&gt;LA,               M-R,LAin</a:t>
            </a:r>
          </a:p>
          <a:p>
            <a:r>
              <a:rPr lang="x-none" altLang="zh-CN" dirty="0"/>
              <a:t>M2:  DR-&gt;LB                     DRout,LBin </a:t>
            </a:r>
          </a:p>
          <a:p>
            <a:r>
              <a:rPr lang="x-none" altLang="zh-CN" dirty="0"/>
              <a:t>M3:  LA+LB-&gt;DR               F=A+B,ALUout,DRin</a:t>
            </a:r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FEA090C-D573-4F61-BEDC-700CD39C103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3033914236"/>
      </p:ext>
    </p:extLst>
  </p:cSld>
  <p:clrMapOvr>
    <a:masterClrMapping/>
  </p:clrMapOvr>
  <p:transition spd="med"/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D79D24-F317-4456-A00A-75C71E93BF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2013</a:t>
            </a:r>
            <a:r>
              <a:rPr lang="zh-CN" altLang="en-US" dirty="0"/>
              <a:t>年</a:t>
            </a:r>
          </a:p>
        </p:txBody>
      </p:sp>
      <p:pic>
        <p:nvPicPr>
          <p:cNvPr id="18434" name="Picture 2" descr="3 ． （ 本 题 22 分 ） 某 8 位 模 型 机 系 统 结 构 如 图 1 所 示 · 图 中 所 有 控 制 信 号 均 为 高 电 &#10;平 有 效 ， 例 如 DRin 为 1 表 示 允 许 数 据 从 DB 打 入 目 的 寄 存 器 DR' sRout 为 1 &#10;表 示 允 许 源 寄 存 器 SR 的 数 据 送 上 数 据 总 线 DB' IDC 控 制 指 令 译 码 器 01 ． &#10;MAR 中 的 地 址 直 接 送 地 址 总 线 AB ， 变 址 寄 存 器 Sl 隐 含 规 定 为 &#10;微 操 作 控 制 信 号 &#10;缓 冲 器 &#10;ALU &#10;操 作 控 制 信 号 形 &#10;成 部 件 &#10;F &#10;F=A 加 B &#10;F=AMB &#10;ALU &#10;F=A &#10;指 令 译 码 器 IDC &#10;PC PCI &#10;A &#10;B &#10;C+l &#10;PC &#10;B &#10;数 据 总 线 DB &#10;输 入 设 &#10;存 &#10;寄 存 器 译 码 电 路 &#10;M &#10;Q O TJ 引 &#10;10-W &#10;输 出 设 各 一 &#10;地 址 总 线 AB &#10;图 1 模 型 机 结 构 框 图 ">
            <a:extLst>
              <a:ext uri="{FF2B5EF4-FFF2-40B4-BE49-F238E27FC236}">
                <a16:creationId xmlns:a16="http://schemas.microsoft.com/office/drawing/2014/main" id="{41942587-9836-47C8-8AB7-F192771957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3767" y="0"/>
            <a:ext cx="87931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2314342"/>
      </p:ext>
    </p:extLst>
  </p:cSld>
  <p:clrMapOvr>
    <a:masterClrMapping/>
  </p:clrMapOvr>
  <p:transition spd="med"/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689A3F0-40F5-468C-B172-0E254A4C86F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2013</a:t>
            </a:r>
            <a:r>
              <a:rPr lang="zh-CN" altLang="en-US" dirty="0"/>
              <a:t>年</a:t>
            </a:r>
          </a:p>
        </p:txBody>
      </p:sp>
      <p:pic>
        <p:nvPicPr>
          <p:cNvPr id="19458" name="Picture 2" descr="数 的 ． 址 方 式 。 （ 本 小 题 4 分 ） &#10;0 田 、 中 标 注 ． 、 @、 @的 、 条 微 指 令 必 须 发 的 微 作 控 制 信 刁 &#10;0 、 如 果 模 型 机 采 用 微 0 序 控 制 器 ， 指 令 系 统 共 有 ！ 0 条 指 令 ， 、 条 指 令 0 微 程 0 ' &#10;超 、 条 微 指 令 ， 另 外 指 令 需 要 条 微 指 令 ， 请 为 模 型 0 ！ 设 、 ． 0 000 &#10;令 格 式 。 （ 木 小 题 6 分 ） &#10;PC—MAR ， &#10;． MEM—IR, &#10;PC—MAR, &#10;MEM--LA &#10;PC+I &#10;IDC &#10;LA+LB-*MAR &#10;PC+I &#10;MEM—DR &#10;图 2 指 令 执 行 流 程 图 &#10;了 4 丿 很 据 图 ] 所 示 的 数 据 通 路 ， 写 出 ADD DR' [ SR ] 指 令 的 微 程 序 流 程 图 。 该 指 》 &#10;功 能 为 (DR) + ((SR)) —DR' 即 将 SR 所 指 向 的 内 存 单 元 的 数 据 ， 与 DR &#10;寄 存 器 的 内 容 相 加 ， 结 果 送 DRO （ 本 小 题 6 分 ） ">
            <a:extLst>
              <a:ext uri="{FF2B5EF4-FFF2-40B4-BE49-F238E27FC236}">
                <a16:creationId xmlns:a16="http://schemas.microsoft.com/office/drawing/2014/main" id="{2C604ECC-5F7F-4B34-B486-CAACB42057C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2437" y="0"/>
            <a:ext cx="665956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7767053"/>
      </p:ext>
    </p:extLst>
  </p:cSld>
  <p:clrMapOvr>
    <a:masterClrMapping/>
  </p:clrMapOvr>
  <p:transition spd="med"/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C477DB10-2069-4B7E-BF02-0F756EC2121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70000" lnSpcReduction="20000"/>
          </a:bodyPr>
          <a:lstStyle/>
          <a:p>
            <a:r>
              <a:rPr lang="x-none" altLang="zh-CN" dirty="0"/>
              <a:t>1）</a:t>
            </a:r>
          </a:p>
          <a:p>
            <a:r>
              <a:rPr lang="x-none" altLang="zh-CN" dirty="0"/>
              <a:t>功能：把主存地址为 (SI)+ DISP的内容送至DR</a:t>
            </a:r>
          </a:p>
          <a:p>
            <a:r>
              <a:rPr lang="x-none" altLang="zh-CN" dirty="0"/>
              <a:t>寻址方式：变址寻址</a:t>
            </a:r>
          </a:p>
          <a:p>
            <a:r>
              <a:rPr lang="x-none" altLang="zh-CN" dirty="0"/>
              <a:t>2）</a:t>
            </a:r>
          </a:p>
          <a:p>
            <a:r>
              <a:rPr lang="x-none" altLang="zh-CN" dirty="0"/>
              <a:t>1     M-R,IRin,IDC</a:t>
            </a:r>
          </a:p>
          <a:p>
            <a:r>
              <a:rPr lang="x-none" altLang="zh-CN" dirty="0"/>
              <a:t>2     F=A+B,ALUout,MARin</a:t>
            </a:r>
          </a:p>
          <a:p>
            <a:r>
              <a:rPr lang="x-none" altLang="zh-CN" dirty="0"/>
              <a:t>3     M-R,DRin</a:t>
            </a:r>
          </a:p>
          <a:p>
            <a:r>
              <a:rPr lang="x-none" altLang="zh-CN" dirty="0"/>
              <a:t>3）</a:t>
            </a:r>
          </a:p>
          <a:p>
            <a:r>
              <a:rPr lang="x-none" altLang="zh-CN" dirty="0"/>
              <a:t>因为取指令</a:t>
            </a:r>
            <a:r>
              <a:rPr lang="zh-CN" altLang="en-US" dirty="0"/>
              <a:t>是</a:t>
            </a:r>
            <a:r>
              <a:rPr lang="x-none" altLang="zh-CN" dirty="0"/>
              <a:t>公共操作</a:t>
            </a:r>
          </a:p>
          <a:p>
            <a:r>
              <a:rPr lang="x-none" altLang="zh-CN" dirty="0"/>
              <a:t>共有微指令:   (8)*16+2 = 130</a:t>
            </a:r>
            <a:r>
              <a:rPr lang="en-US" altLang="zh-CN" dirty="0"/>
              <a:t> </a:t>
            </a:r>
            <a:r>
              <a:rPr lang="x-none" altLang="zh-CN" dirty="0"/>
              <a:t>条微指令共需要8</a:t>
            </a:r>
            <a:r>
              <a:rPr lang="zh-CN" altLang="zh-CN" dirty="0"/>
              <a:t>个位置</a:t>
            </a:r>
          </a:p>
          <a:p>
            <a:r>
              <a:rPr lang="x-none" altLang="zh-CN" dirty="0"/>
              <a:t>判别字段，先令3位题目也没说呀</a:t>
            </a:r>
          </a:p>
          <a:p>
            <a:r>
              <a:rPr lang="x-none" altLang="zh-CN" dirty="0"/>
              <a:t>数一下共有21条微操作</a:t>
            </a:r>
          </a:p>
          <a:p>
            <a:r>
              <a:rPr lang="x-none" altLang="zh-CN" dirty="0"/>
              <a:t>21    3         </a:t>
            </a:r>
            <a:r>
              <a:rPr lang="en-US" altLang="zh-CN" dirty="0"/>
              <a:t>8                                   </a:t>
            </a:r>
            <a:r>
              <a:rPr lang="zh-CN" altLang="en-US" dirty="0"/>
              <a:t>王道</a:t>
            </a:r>
            <a:r>
              <a:rPr lang="en-US" altLang="zh-CN" dirty="0"/>
              <a:t>2019,214</a:t>
            </a:r>
            <a:r>
              <a:rPr lang="zh-CN" altLang="en-US" dirty="0"/>
              <a:t>页第</a:t>
            </a:r>
            <a:r>
              <a:rPr lang="en-US" altLang="zh-CN" dirty="0"/>
              <a:t>4</a:t>
            </a:r>
            <a:r>
              <a:rPr lang="zh-CN" altLang="en-US" dirty="0"/>
              <a:t>题</a:t>
            </a:r>
            <a:endParaRPr lang="zh-CN" altLang="zh-CN" dirty="0"/>
          </a:p>
          <a:p>
            <a:r>
              <a:rPr lang="x-none" altLang="zh-CN" dirty="0"/>
              <a:t>[OP;MOD;NEXT]</a:t>
            </a:r>
            <a:r>
              <a:rPr lang="en-US" altLang="zh-CN" dirty="0"/>
              <a:t>                              </a:t>
            </a:r>
            <a:r>
              <a:rPr lang="zh-CN" altLang="en-US" dirty="0"/>
              <a:t>操作控制字段，判别测试字段，后继地址字段。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DD4685C-DF0F-426D-84C3-F35A7AE43AB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1711204941"/>
      </p:ext>
    </p:extLst>
  </p:cSld>
  <p:clrMapOvr>
    <a:masterClrMapping/>
  </p:clrMapOvr>
  <p:transition spd="med"/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ADFFE23-2282-4AB1-A936-98D0CA0A1F9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029FAAA-F3FA-4BAC-9F16-4FAFB6CE355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F55956C-EEE1-4E7A-BE2B-08DCA1D4AA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7647" y="0"/>
            <a:ext cx="343670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5997214"/>
      </p:ext>
    </p:extLst>
  </p:cSld>
  <p:clrMapOvr>
    <a:masterClrMapping/>
  </p:clrMapOvr>
  <p:transition spd="med"/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4B1149F-5C75-4C48-9981-610EBAA3AA4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635000" y="534151"/>
            <a:ext cx="6977923" cy="601527"/>
          </a:xfrm>
        </p:spPr>
        <p:txBody>
          <a:bodyPr>
            <a:normAutofit/>
          </a:bodyPr>
          <a:lstStyle/>
          <a:p>
            <a:r>
              <a:rPr lang="en-US" altLang="zh-CN" dirty="0"/>
              <a:t>2016</a:t>
            </a:r>
            <a:r>
              <a:rPr lang="zh-CN" altLang="en-US" dirty="0"/>
              <a:t>年</a:t>
            </a:r>
          </a:p>
        </p:txBody>
      </p:sp>
      <p:pic>
        <p:nvPicPr>
          <p:cNvPr id="20482" name="Picture 2" descr="` （ 本 题 10 分 ） 设 某 8 位 机 系 统 结 构 如 图 ！ 所 示 。 图 中 所 有 控 制 信 号 均 为 &#10;高 电 半 有 效 ， 例 如 B_DAI 为 ！ 表 示 允 许 数 据 从 00 打 入 目 的 寄 存 器 DAI, &#10;Ro-B 为 1 表 示 允 许 源 寄 存 器 R 。 的 数 据 送 上 总 线 BUS, IDC 控 制 指 令 译 码 ">
            <a:extLst>
              <a:ext uri="{FF2B5EF4-FFF2-40B4-BE49-F238E27FC236}">
                <a16:creationId xmlns:a16="http://schemas.microsoft.com/office/drawing/2014/main" id="{E6ABEFE3-2668-4A0B-BDE8-234567FB49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9281"/>
            <a:ext cx="12192000" cy="2265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9536520"/>
      </p:ext>
    </p:extLst>
  </p:cSld>
  <p:clrMapOvr>
    <a:masterClrMapping/>
  </p:clrMapOvr>
  <p:transition spd="med"/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 descr="器 工 作 。 AR 中 的 地 址 直 接 送 地 址 总 线 AB' 变 址 寄 存 器 SI 隐 &#10;B—lR &#10;运 算 器 &#10;ALU—B &#10;下 戕 D ^ 1 &#10;^ L (J &#10;F=J)A2 &#10;主 存 &#10;ME M &#10;AR &#10;IR &#10;微 程 序 &#10;控 制 器 &#10;擘 纟 苎 值 旦 &#10;含 规 定 为 &#10;P C+ 1 &#10;B—DA 1 &#10;DAI &#10;BARO &#10;B—R 1 &#10;B 球 2 一 ” &#10;B—R3z &#10;B—DA2 &#10;DA2 &#10;0 &#10;R2 &#10;PC— B &#10;时 序 &#10;系 统 &#10;控 制 器 &#10;图 1 8 位 机 结 构 框 图 &#10;0 ） 若 该 机 的 某 条 指 令 的 微 指 令 流 程 图 如 图 2 所 示 ， 写 出 该 条 指 令 的 功 能 &#10;和 操 作 数 的 寻 址 方 式 。 （ 本 小 题 4 分 ） &#10;（ 2 ） 如 果 该 机 采 用 微 程 序 控 制 器 ， 指 令 系 统 共 有 27 条 指 令 ， 每 条 指 令 的 微 &#10;程 序 不 超 过 8 条 微 指 令 ， 设 取 指 令 译 码 需 3 条 微 指 令 ， 测 试 判 断 条 件 &#10;有 7 个 ， 采 用 编 码 方 式 ， 请 为 该 机 设 计 一 种 微 指 令 格 式 。 （ 本 小 题 4 分 ） &#10;（ 3 ） 根 据 图 ] 所 示 的 数 据 通 路 ， 写 出 双 字 节 指 令 AND RI, (Sl+()5) 的 微 &#10;程 序 流 程 图 。 该 指 令 功 能 为 (RI) AND （ Sl 十 05 ） —RI, 其 中 为 变 &#10;址 。 （ 本 小 题 6 分 ） &#10;（ 4 ） 写 出 pc 兮 AR 微 指 令 发 出 的 微 控 制 俗 号 序 列 。 （ 本 小 题 2 分 ） ">
            <a:extLst>
              <a:ext uri="{FF2B5EF4-FFF2-40B4-BE49-F238E27FC236}">
                <a16:creationId xmlns:a16="http://schemas.microsoft.com/office/drawing/2014/main" id="{D76DB6C6-AD25-44A1-94A8-14F24C2A4A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70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PCĐAR,PC+I &#10;MEMĐIR &#10;IDc &#10;PCĐAR,PC+I &#10;MEMĐ AR &#10;MEMĐ AR &#10;MEMĐ DA2 &#10;RO-&gt;DAt &#10;DAł-DA2-&gt;R0 ">
            <a:extLst>
              <a:ext uri="{FF2B5EF4-FFF2-40B4-BE49-F238E27FC236}">
                <a16:creationId xmlns:a16="http://schemas.microsoft.com/office/drawing/2014/main" id="{0A44A4F4-F2B4-4AD3-938E-FD683CD7568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650" y="2529213"/>
            <a:ext cx="5061274" cy="4328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18808079"/>
      </p:ext>
    </p:extLst>
  </p:cSld>
  <p:clrMapOvr>
    <a:masterClrMapping/>
  </p:clrMapOvr>
  <p:transition spd="med"/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923F777D-0DFA-4348-B185-01DA087EF819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US" altLang="zh-CN" dirty="0"/>
              <a:t>1</a:t>
            </a:r>
            <a:r>
              <a:rPr lang="zh-CN" altLang="zh-CN" dirty="0"/>
              <a:t>）</a:t>
            </a:r>
          </a:p>
          <a:p>
            <a:r>
              <a:rPr lang="zh-CN" altLang="zh-CN" dirty="0"/>
              <a:t>源操作数采用</a:t>
            </a:r>
            <a:r>
              <a:rPr lang="en-US" altLang="zh-CN" dirty="0"/>
              <a:t> </a:t>
            </a:r>
            <a:r>
              <a:rPr lang="zh-CN" altLang="zh-CN" dirty="0"/>
              <a:t>间接寻址，目的操作数采用寄存器寻址</a:t>
            </a:r>
          </a:p>
          <a:p>
            <a:r>
              <a:rPr lang="x-none" altLang="zh-CN" dirty="0"/>
              <a:t>R0-((A))-&gt;R0</a:t>
            </a:r>
          </a:p>
          <a:p>
            <a:r>
              <a:rPr lang="x-none" altLang="zh-CN" dirty="0"/>
              <a:t>R0 - </a:t>
            </a:r>
            <a:r>
              <a:rPr lang="zh-CN" altLang="zh-CN" dirty="0"/>
              <a:t>主存中A地址的内容的地址的内容</a:t>
            </a:r>
            <a:r>
              <a:rPr lang="x-none" altLang="zh-CN" dirty="0"/>
              <a:t>,</a:t>
            </a:r>
            <a:r>
              <a:rPr lang="zh-CN" altLang="zh-CN" dirty="0"/>
              <a:t>保存到R</a:t>
            </a:r>
            <a:r>
              <a:rPr lang="en-US" altLang="zh-CN" dirty="0"/>
              <a:t>0</a:t>
            </a:r>
            <a:endParaRPr lang="zh-CN" altLang="zh-CN" dirty="0"/>
          </a:p>
          <a:p>
            <a:r>
              <a:rPr lang="x-none" altLang="zh-CN" dirty="0"/>
              <a:t>2)</a:t>
            </a:r>
          </a:p>
          <a:p>
            <a:r>
              <a:rPr lang="zh-CN" altLang="zh-CN" dirty="0"/>
              <a:t>数图中的控制信号是有</a:t>
            </a:r>
            <a:r>
              <a:rPr lang="en-US" altLang="zh-CN" dirty="0"/>
              <a:t>21</a:t>
            </a:r>
            <a:r>
              <a:rPr lang="zh-CN" altLang="zh-CN" dirty="0"/>
              <a:t>个控制信号，采用直接控制</a:t>
            </a:r>
          </a:p>
          <a:p>
            <a:r>
              <a:rPr lang="zh-CN" altLang="zh-CN" dirty="0"/>
              <a:t>测试转移字段采用字段编码方式</a:t>
            </a:r>
            <a:r>
              <a:rPr lang="en-US" altLang="zh-CN" dirty="0"/>
              <a:t>  3</a:t>
            </a:r>
            <a:r>
              <a:rPr lang="zh-CN" altLang="zh-CN" dirty="0"/>
              <a:t>位</a:t>
            </a:r>
          </a:p>
          <a:p>
            <a:r>
              <a:rPr lang="zh-CN" altLang="zh-CN" dirty="0"/>
              <a:t>因为</a:t>
            </a:r>
            <a:r>
              <a:rPr lang="en-US" altLang="zh-CN" dirty="0"/>
              <a:t>  27*8 = 216 </a:t>
            </a:r>
            <a:r>
              <a:rPr lang="x-none" altLang="zh-CN" dirty="0"/>
              <a:t>&lt; 256</a:t>
            </a:r>
            <a:endParaRPr lang="zh-CN" altLang="zh-CN" dirty="0"/>
          </a:p>
          <a:p>
            <a:r>
              <a:rPr lang="zh-CN" altLang="zh-CN" dirty="0"/>
              <a:t> </a:t>
            </a:r>
          </a:p>
          <a:p>
            <a:r>
              <a:rPr lang="zh-CN" altLang="zh-CN" dirty="0"/>
              <a:t> </a:t>
            </a:r>
          </a:p>
          <a:p>
            <a:r>
              <a:rPr lang="en-US" altLang="zh-CN" dirty="0"/>
              <a:t>21               3                            </a:t>
            </a:r>
            <a:r>
              <a:rPr lang="x-none" altLang="zh-CN" dirty="0"/>
              <a:t>8</a:t>
            </a:r>
            <a:endParaRPr lang="zh-CN" altLang="zh-CN" dirty="0"/>
          </a:p>
          <a:p>
            <a:r>
              <a:rPr lang="x-none" altLang="zh-CN" dirty="0"/>
              <a:t>[op;            </a:t>
            </a:r>
            <a:r>
              <a:rPr lang="zh-CN" altLang="zh-CN" dirty="0"/>
              <a:t>测试转移字段</a:t>
            </a:r>
            <a:r>
              <a:rPr lang="x-none" altLang="zh-CN" dirty="0"/>
              <a:t>;              </a:t>
            </a:r>
            <a:r>
              <a:rPr lang="zh-CN" altLang="zh-CN" dirty="0"/>
              <a:t>下地址</a:t>
            </a:r>
            <a:r>
              <a:rPr lang="x-none" altLang="zh-CN" dirty="0"/>
              <a:t>]</a:t>
            </a:r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0C537D6-967F-47C3-A3BD-909973A6BCC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</p:spTree>
    <p:extLst>
      <p:ext uri="{BB962C8B-B14F-4D97-AF65-F5344CB8AC3E}">
        <p14:creationId xmlns:p14="http://schemas.microsoft.com/office/powerpoint/2010/main" val="2820462191"/>
      </p:ext>
    </p:extLst>
  </p:cSld>
  <p:clrMapOvr>
    <a:masterClrMapping/>
  </p:clrMapOvr>
  <p:transition spd="med"/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07C82935-B372-4180-844A-1D75BF068F36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x-none" altLang="zh-CN" dirty="0"/>
              <a:t>3)</a:t>
            </a:r>
          </a:p>
          <a:p>
            <a:r>
              <a:rPr lang="zh-CN" altLang="zh-CN" dirty="0"/>
              <a:t>SI</a:t>
            </a:r>
            <a:r>
              <a:rPr lang="en-US" altLang="zh-CN" dirty="0"/>
              <a:t> </a:t>
            </a:r>
            <a:r>
              <a:rPr lang="zh-CN" altLang="zh-CN" dirty="0"/>
              <a:t>就是</a:t>
            </a:r>
            <a:r>
              <a:rPr lang="en-US" altLang="zh-CN" dirty="0"/>
              <a:t> R2</a:t>
            </a:r>
            <a:endParaRPr lang="zh-CN" altLang="zh-CN" dirty="0"/>
          </a:p>
          <a:p>
            <a:r>
              <a:rPr lang="zh-CN" altLang="zh-CN" dirty="0"/>
              <a:t>R</a:t>
            </a:r>
            <a:r>
              <a:rPr lang="en-US" altLang="zh-CN" dirty="0"/>
              <a:t>1  | </a:t>
            </a:r>
            <a:r>
              <a:rPr lang="zh-CN" altLang="zh-CN" dirty="0"/>
              <a:t>（SI</a:t>
            </a:r>
            <a:r>
              <a:rPr lang="en-US" altLang="zh-CN" dirty="0"/>
              <a:t> + 05</a:t>
            </a:r>
            <a:r>
              <a:rPr lang="zh-CN" altLang="zh-CN" dirty="0"/>
              <a:t>）</a:t>
            </a:r>
            <a:r>
              <a:rPr lang="en-US" altLang="zh-CN" dirty="0"/>
              <a:t>--&gt; R1</a:t>
            </a:r>
          </a:p>
          <a:p>
            <a:r>
              <a:rPr lang="x-none" altLang="zh-CN" dirty="0"/>
              <a:t>4)</a:t>
            </a:r>
          </a:p>
          <a:p>
            <a:r>
              <a:rPr lang="x-none" altLang="zh-CN" dirty="0"/>
              <a:t>PC-B</a:t>
            </a:r>
          </a:p>
          <a:p>
            <a:r>
              <a:rPr lang="x-none" altLang="zh-CN" dirty="0"/>
              <a:t>B-AR</a:t>
            </a:r>
          </a:p>
          <a:p>
            <a:endParaRPr lang="zh-CN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577870F-2E72-4099-A77B-24C5129D401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58D7E7A-C3D7-4B6F-9111-CD0AD79E93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566" y="1634930"/>
            <a:ext cx="5101201" cy="4553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506180"/>
      </p:ext>
    </p:extLst>
  </p:cSld>
  <p:clrMapOvr>
    <a:masterClrMapping/>
  </p:clrMapOvr>
  <p:transition spd="med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75801" y="1250302"/>
            <a:ext cx="2616200" cy="5607698"/>
          </a:xfrm>
        </p:spPr>
        <p:txBody>
          <a:bodyPr/>
          <a:lstStyle/>
          <a:p>
            <a:r>
              <a:rPr lang="zh-CN" altLang="en-US" dirty="0"/>
              <a:t>很多方式都是采用两者的折中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3801B7-EF08-4A33-A9C9-C1C35E7C3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348730"/>
      </p:ext>
    </p:extLst>
  </p:cSld>
  <p:clrMapOvr>
    <a:masterClrMapping/>
  </p:clrMapOvr>
  <p:transition spd="med"/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F2E8A6-1D87-49CF-A349-1CEC1A3810D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2015</a:t>
            </a:r>
            <a:r>
              <a:rPr lang="zh-CN" altLang="en-US" dirty="0"/>
              <a:t>年答案</a:t>
            </a:r>
          </a:p>
        </p:txBody>
      </p:sp>
      <p:pic>
        <p:nvPicPr>
          <p:cNvPr id="22530" name="Picture 2" descr="` 、 综 合 设 计 题 （ 本 大 题 共 小 题 ， 本 大 题 共 、 分 &#10;某 、 位 模 型 机 系 统 结 构 如 图 ！ 所 示 。 图 中 所 有 0 个 控 制 信 号 均 为 高 电 &#10;平 有 效 ， 例 如 ： DR,n 为 1 表 示 允 许 数 据 从 DB 打 入 目 的 寄 存 器 00 、 ， &#10;为 1 表 示 允 许 源 寄 存 器 SR 的 数 据 送 上 数 据 总 线 DB. 另 外 ： IDC 控 制 指 令 &#10;泽 码 器 i 作 ， pc 和 MAR 位 丁 · 数 搏 总 线 和 地 址 总 线 之 间 ， 为 1 表 示 &#10;PC 的 内 容 送 数 据 总 线 DB, 为 1 表 示 pc 的 内 容 送 地 址 总 线 AB, “ &#10;表 示 数 据 总 线 上 的 数 据 打 入 。 MAR 从 数 据 总 线 DB 上 接 收 地 址 （ 控 制 信 &#10;号 为 MAR„,). MAR 中 的 地 址 可 送 至 地 址 总 线 AB （ 控 制 信 号 为 ">
            <a:extLst>
              <a:ext uri="{FF2B5EF4-FFF2-40B4-BE49-F238E27FC236}">
                <a16:creationId xmlns:a16="http://schemas.microsoft.com/office/drawing/2014/main" id="{C99FE91B-9569-4871-9195-1B769158E5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312"/>
            <a:ext cx="10540482" cy="56366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2406399"/>
      </p:ext>
    </p:extLst>
  </p:cSld>
  <p:clrMapOvr>
    <a:masterClrMapping/>
  </p:clrMapOvr>
  <p:transition spd="med"/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643D0C2-494A-4721-AEA7-6FEEAF3CB83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23554" name="Picture 2" descr="微 择 作 制 信 号 &#10;冲 器 &#10;作 控 制 徜 &#10;成 鄒 &#10;胄 # 弭 电 &#10;ALU &#10;指 令 码 器 &#10;FeA &#10;IR &#10;L &#10;数 据 总 线 DB &#10;•R &#10;St &#10;MARI, &#10;0 聿 &#10;PC+I &#10;镎 入 备 &#10;存 储 器 &#10;MAR &#10;MEM &#10;MA Regt &#10;(EW &#10;出 设 备 &#10;地 址 总 线 AD &#10;图 1 模 型 机 结 构 框 图 &#10;0 ） 模 型 机 有 一 条 指 令 ， 其 指 令 周 期 中 各 机 器 周 期 的 操 作 及 发 送 的 &#10;控 制 信 号 如 表 2 所 示 ， 其 中 MO 是 其 取 指 令 阶 段 的 操 作 。 请 分 沂 &#10;这 条 指 令 的 功 能 和 寻 址 方 式 。 （ 本 小 题 6 分 ） &#10;表 2 &#10;发 送 控 制 信 号 &#10;机 器 周 期 &#10;操 作 &#10;PC+I ， 指 &#10;MEM （ PC ） 一 ， &#10;PC M-R, IR,n, PC+I ， &#10;outa ， &#10;MO &#10;令 译 码 &#10;IDC &#10;Ml &#10;MEM (PC) —LA, &#10;PC+ 1 &#10;PC M-R ， LAm, PC+ ] &#10;0 冚 O ， &#10;ST—LB &#10;M2 &#10;Sloul' LB,n &#10;LA 加 LB—MAR &#10;F=A 加 B ， ALUout, MAR,n &#10;M3 &#10;M4 &#10;MEM (MAR) —DR &#10;MARout, M-R ， DR,n &#10;注 ： MEM (PC) 含 义 是 用 PC 的 内 容 作 为 地 址 访 问 存 储 器 ； MEM (MAR) &#10;含 义 是 用 MAR 的 内 容 作 为 地 址 访 问 存 储 器 ： 引 为 变 址 寄 存 器 ， 默 认 为 R*O ">
            <a:extLst>
              <a:ext uri="{FF2B5EF4-FFF2-40B4-BE49-F238E27FC236}">
                <a16:creationId xmlns:a16="http://schemas.microsoft.com/office/drawing/2014/main" id="{7EA6E502-408F-4804-B674-4A7F6DF91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6350" y="0"/>
            <a:ext cx="455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3038729"/>
      </p:ext>
    </p:extLst>
  </p:cSld>
  <p:clrMapOvr>
    <a:masterClrMapping/>
  </p:clrMapOvr>
  <p:transition spd="med"/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8D8B387E-4BC3-4526-B968-E18EDE24CD88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37C2FC-C666-4F59-BFED-9FBD07DD06C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24578" name="Picture 2" descr="（ 4 ） &#10;人 的 、 0 和 、 ！ 机 周 期 中 ， 都 同 时 发 送 了 00 “ ， 和 00 ． ！ &#10;刂 、 如 回 保 证 送 到 地 址 总 线 上 的 地 址 是 0C0 前 的 指 令 地 &#10;址 ？ 谈 谈 你 的 想 法 或 者 设 计 方 案 · （ 本 小 題 2 分 ） &#10;模 型 机 有 一 条 加 法 指 令 MOV DR.tADDR), 为 双 字 指 令 ， 指 令 &#10;第 一 0 字 为 直 接 地 址 ADDR, 指 令 功 能 为 ： (ADDR) ¯DRO 请 仂 &#10;照 上 题 的 例 子 ， 写 出 MOV DR ， [ ADDR ] 指 令 的 执 行 阶 段 的 各 机 &#10;器 周 期 的 操 作 和 微 操 作 控 制 信 号 。 （ 本 小 题 6 分 ） &#10;如 果 模 型 机 采 用 微 程 序 控 制 器 ， 微 指 令 的 控 制 字 段 采 用 直 接 控 &#10;制 法 ， 下 址 字 段 8 位 ， 微 程 序 分 支 的 条 件 有 3 种 ， 则 微 指 令 字 &#10;长 多 少 位 ？ 控 制 存 储 器 容 量 是 多 少 位 ？ 〈 本 小 4 分 ） ">
            <a:extLst>
              <a:ext uri="{FF2B5EF4-FFF2-40B4-BE49-F238E27FC236}">
                <a16:creationId xmlns:a16="http://schemas.microsoft.com/office/drawing/2014/main" id="{46737B87-E7E5-49EA-A9D9-4374C9F7D9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438" y="0"/>
            <a:ext cx="10271125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3932724"/>
      </p:ext>
    </p:extLst>
  </p:cSld>
  <p:clrMapOvr>
    <a:masterClrMapping/>
  </p:clrMapOvr>
  <p:transition spd="med"/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2F77329-2E0E-4859-A372-2AE9E11B39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5E54DC77-556F-489C-94C6-ACE49949D635}"/>
              </a:ext>
            </a:extLst>
          </p:cNvPr>
          <p:cNvSpPr/>
          <p:nvPr/>
        </p:nvSpPr>
        <p:spPr>
          <a:xfrm>
            <a:off x="0" y="1231270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dirty="0">
                <a:ea typeface="微软雅黑" panose="020B0503020204020204" pitchFamily="34" charset="-122"/>
              </a:rPr>
              <a:t>1</a:t>
            </a:r>
            <a:r>
              <a:rPr lang="zh-CN" altLang="zh-CN" dirty="0">
                <a:ea typeface="微软雅黑" panose="020B0503020204020204" pitchFamily="34" charset="-122"/>
              </a:rPr>
              <a:t>）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相对寻址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读取</a:t>
            </a:r>
            <a:r>
              <a:rPr lang="en-US" altLang="zh-CN" dirty="0">
                <a:ea typeface="微软雅黑" panose="020B0503020204020204" pitchFamily="34" charset="-122"/>
              </a:rPr>
              <a:t>    </a:t>
            </a:r>
            <a:r>
              <a:rPr lang="x-none" altLang="zh-CN" dirty="0">
                <a:ea typeface="Calibri" panose="020F0502020204030204" pitchFamily="34" charset="0"/>
              </a:rPr>
              <a:t>((PC)+(SI))-&gt;DR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x-none" altLang="zh-CN" dirty="0">
                <a:ea typeface="Calibri" panose="020F0502020204030204" pitchFamily="34" charset="0"/>
              </a:rPr>
              <a:t>2)</a:t>
            </a:r>
          </a:p>
          <a:p>
            <a:r>
              <a:rPr lang="zh-CN" altLang="zh-CN" dirty="0">
                <a:ea typeface="微软雅黑" panose="020B0503020204020204" pitchFamily="34" charset="-122"/>
              </a:rPr>
              <a:t>采用移位触发器</a:t>
            </a:r>
            <a:r>
              <a:rPr lang="en-US" altLang="zh-CN" dirty="0">
                <a:ea typeface="微软雅黑" panose="020B0503020204020204" pitchFamily="34" charset="-122"/>
              </a:rPr>
              <a:t>     PC</a:t>
            </a:r>
            <a:r>
              <a:rPr lang="zh-CN" altLang="zh-CN" dirty="0">
                <a:ea typeface="微软雅黑" panose="020B0503020204020204" pitchFamily="34" charset="-122"/>
              </a:rPr>
              <a:t>的值同时保存在两个设备中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(PC', PC)</a:t>
            </a:r>
          </a:p>
          <a:p>
            <a:r>
              <a:rPr lang="x-none" altLang="zh-CN" dirty="0">
                <a:ea typeface="Calibri" panose="020F0502020204030204" pitchFamily="34" charset="0"/>
              </a:rPr>
              <a:t>PC'</a:t>
            </a:r>
            <a:r>
              <a:rPr lang="zh-CN" altLang="zh-CN" dirty="0">
                <a:ea typeface="微软雅黑" panose="020B0503020204020204" pitchFamily="34" charset="-122"/>
              </a:rPr>
              <a:t>的内容完成</a:t>
            </a:r>
            <a:r>
              <a:rPr lang="en-US" altLang="zh-CN" dirty="0">
                <a:ea typeface="微软雅黑" panose="020B0503020204020204" pitchFamily="34" charset="-122"/>
              </a:rPr>
              <a:t> PC+1</a:t>
            </a:r>
            <a:r>
              <a:rPr lang="zh-CN" altLang="zh-CN" dirty="0">
                <a:ea typeface="微软雅黑" panose="020B0503020204020204" pitchFamily="34" charset="-122"/>
              </a:rPr>
              <a:t>，</a:t>
            </a:r>
            <a:endParaRPr lang="zh-CN" altLang="zh-CN" dirty="0">
              <a:ea typeface="Calibri" panose="020F0502020204030204" pitchFamily="34" charset="0"/>
            </a:endParaRPr>
          </a:p>
          <a:p>
            <a:r>
              <a:rPr lang="x-none" altLang="zh-CN" dirty="0">
                <a:ea typeface="Calibri" panose="020F0502020204030204" pitchFamily="34" charset="0"/>
              </a:rPr>
              <a:t>PC</a:t>
            </a:r>
            <a:r>
              <a:rPr lang="zh-CN" altLang="zh-CN" dirty="0">
                <a:ea typeface="微软雅黑" panose="020B0503020204020204" pitchFamily="34" charset="-122"/>
              </a:rPr>
              <a:t>的内容完成</a:t>
            </a:r>
            <a:r>
              <a:rPr lang="en-US" altLang="zh-CN" dirty="0">
                <a:ea typeface="微软雅黑" panose="020B0503020204020204" pitchFamily="34" charset="-122"/>
              </a:rPr>
              <a:t> </a:t>
            </a:r>
            <a:r>
              <a:rPr lang="x-none" altLang="zh-CN" dirty="0">
                <a:ea typeface="Calibri" panose="020F0502020204030204" pitchFamily="34" charset="0"/>
              </a:rPr>
              <a:t>PCout,</a:t>
            </a:r>
            <a:r>
              <a:rPr lang="zh-CN" altLang="zh-CN" dirty="0">
                <a:ea typeface="微软雅黑" panose="020B0503020204020204" pitchFamily="34" charset="-122"/>
              </a:rPr>
              <a:t>然后在一个确定的时间点，把</a:t>
            </a:r>
            <a:r>
              <a:rPr lang="x-none" altLang="zh-CN" dirty="0">
                <a:ea typeface="Calibri" panose="020F0502020204030204" pitchFamily="34" charset="0"/>
              </a:rPr>
              <a:t>PC'</a:t>
            </a:r>
            <a:r>
              <a:rPr lang="zh-CN" altLang="zh-CN" dirty="0">
                <a:ea typeface="微软雅黑" panose="020B0503020204020204" pitchFamily="34" charset="-122"/>
              </a:rPr>
              <a:t>的内容复制到</a:t>
            </a:r>
            <a:r>
              <a:rPr lang="x-none" altLang="zh-CN" dirty="0">
                <a:ea typeface="Calibri" panose="020F0502020204030204" pitchFamily="34" charset="0"/>
              </a:rPr>
              <a:t>PC</a:t>
            </a:r>
            <a:r>
              <a:rPr lang="zh-CN" altLang="zh-CN" dirty="0">
                <a:ea typeface="微软雅黑" panose="020B0503020204020204" pitchFamily="34" charset="-122"/>
              </a:rPr>
              <a:t>中</a:t>
            </a:r>
            <a:endParaRPr lang="zh-CN" altLang="zh-CN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5788119"/>
      </p:ext>
    </p:extLst>
  </p:cSld>
  <p:clrMapOvr>
    <a:masterClrMapping/>
  </p:clrMapOvr>
  <p:transition spd="med"/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2375DC-7911-4E14-AE62-82DF40612ED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答案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62B4CD7C-B2C5-4F98-9F6B-BF0E36E17C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749" y="1347858"/>
            <a:ext cx="5646909" cy="2408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3511809"/>
      </p:ext>
    </p:extLst>
  </p:cSld>
  <p:clrMapOvr>
    <a:masterClrMapping/>
  </p:clrMapOvr>
  <p:transition spd="med"/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矩形"/>
          <p:cNvSpPr txBox="1">
            <a:spLocks noGrp="1"/>
          </p:cNvSpPr>
          <p:nvPr>
            <p:ph type="body" idx="13"/>
          </p:nvPr>
        </p:nvSpPr>
        <p:spPr>
          <a:xfrm>
            <a:off x="425676" y="1409039"/>
            <a:ext cx="11312234" cy="4907785"/>
          </a:xfrm>
          <a:prstGeom prst="rect">
            <a:avLst/>
          </a:prstGeo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某计算机主存空间地址位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4GB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，字长为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位，按字节编织，采用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32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位字长指令字格式。若指令按字边界对齐存放，则程序计数器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PC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和指令寄存器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IR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的位数至少分别是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   )</a:t>
            </a:r>
            <a:endParaRPr lang="zh-CN" altLang="en-US" sz="3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"/>
          <p:cNvSpPr txBox="1">
            <a:spLocks noGrp="1"/>
          </p:cNvSpPr>
          <p:nvPr>
            <p:ph type="body" sz="quarter" idx="14"/>
          </p:nvPr>
        </p:nvSpPr>
        <p:spPr>
          <a:xfrm>
            <a:off x="425676" y="451306"/>
            <a:ext cx="5233442" cy="601527"/>
          </a:xfrm>
          <a:prstGeom prst="rect">
            <a:avLst/>
          </a:prstGeom>
        </p:spPr>
        <p:txBody>
          <a:bodyPr>
            <a:normAutofit fontScale="97500" lnSpcReduction="10000"/>
          </a:bodyPr>
          <a:lstStyle/>
          <a:p>
            <a:pPr>
              <a:defRPr sz="3600" b="1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TEXT 2016 408</a:t>
            </a:r>
          </a:p>
          <a:p>
            <a:pPr>
              <a:defRPr sz="3600" b="1"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CA03AB6B-6C51-4328-9E49-E94058CC0B1A}"/>
                  </a:ext>
                </a:extLst>
              </p:cNvPr>
              <p:cNvSpPr>
                <a:spLocks noGrp="1"/>
              </p:cNvSpPr>
              <p:nvPr>
                <p:ph type="body" idx="13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程序计数器</a:t>
                </a:r>
                <a:r>
                  <a:rPr lang="en-US" altLang="zh-CN" dirty="0"/>
                  <a:t>(PC)</a:t>
                </a:r>
                <a:r>
                  <a:rPr lang="zh-CN" altLang="en-US" dirty="0"/>
                  <a:t>给出下一条指令字的访存地址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指令在内存中的地址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，取决于存储器的字数</a:t>
                </a:r>
                <a:r>
                  <a:rPr lang="en-US" altLang="zh-CN" dirty="0"/>
                  <a:t>(4GB/32bit =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30</m:t>
                        </m:r>
                      </m:sup>
                    </m:sSup>
                  </m:oMath>
                </a14:m>
                <a:r>
                  <a:rPr lang="en-US" altLang="zh-CN" dirty="0"/>
                  <a:t>),</a:t>
                </a:r>
                <a:r>
                  <a:rPr lang="zh-CN" altLang="en-US" dirty="0"/>
                  <a:t>故程序计数器</a:t>
                </a:r>
                <a:r>
                  <a:rPr lang="en-US" altLang="zh-CN" dirty="0"/>
                  <a:t>PC</a:t>
                </a:r>
                <a:r>
                  <a:rPr lang="zh-CN" altLang="en-US" dirty="0"/>
                  <a:t>的位数至少是</a:t>
                </a:r>
                <a:r>
                  <a:rPr lang="en-US" altLang="zh-CN" dirty="0"/>
                  <a:t>30</a:t>
                </a:r>
                <a:r>
                  <a:rPr lang="zh-CN" altLang="en-US" dirty="0"/>
                  <a:t>位；指令寄存器</a:t>
                </a:r>
                <a:r>
                  <a:rPr lang="en-US" altLang="zh-CN" dirty="0"/>
                  <a:t>IR</a:t>
                </a:r>
                <a:r>
                  <a:rPr lang="zh-CN" altLang="en-US" dirty="0"/>
                  <a:t>用于接收取得的指令，取决于指令字长</a:t>
                </a:r>
                <a:r>
                  <a:rPr lang="en-US" altLang="zh-CN" dirty="0"/>
                  <a:t>(32bit)</a:t>
                </a:r>
                <a:r>
                  <a:rPr lang="zh-CN" altLang="en-US" dirty="0"/>
                  <a:t>，故指令寄存器</a:t>
                </a:r>
                <a:r>
                  <a:rPr lang="en-US" altLang="zh-CN" dirty="0"/>
                  <a:t>IR</a:t>
                </a:r>
                <a:r>
                  <a:rPr lang="zh-CN" altLang="en-US" dirty="0"/>
                  <a:t>的位数至少为</a:t>
                </a:r>
                <a:r>
                  <a:rPr lang="en-US" altLang="zh-CN" dirty="0"/>
                  <a:t>32</a:t>
                </a:r>
                <a:r>
                  <a:rPr lang="zh-CN" altLang="en-US" dirty="0"/>
                  <a:t>位。</a:t>
                </a:r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CA03AB6B-6C51-4328-9E49-E94058CC0B1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3"/>
              </p:nvPr>
            </p:nvSpPr>
            <p:spPr>
              <a:blipFill>
                <a:blip r:embed="rId2"/>
                <a:stretch>
                  <a:fillRect l="-1666" t="-209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DEEA544-5734-4E1F-A613-28360AD6988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19564137"/>
      </p:ext>
    </p:extLst>
  </p:cSld>
  <p:clrMapOvr>
    <a:masterClrMapping/>
  </p:clrMapOvr>
  <p:transition spd="med"/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636880D-C029-48FA-AC4D-C0BF6344AE7C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冯</a:t>
            </a:r>
            <a:r>
              <a:rPr lang="en-US" altLang="zh-CN" dirty="0"/>
              <a:t>·</a:t>
            </a:r>
            <a:r>
              <a:rPr lang="zh-CN" altLang="en-US" dirty="0"/>
              <a:t>诺依曼计算机中指令和数据均以二进制形式存放在存储器中，</a:t>
            </a:r>
            <a:r>
              <a:rPr lang="en-US" altLang="zh-CN" dirty="0"/>
              <a:t>CPU</a:t>
            </a:r>
            <a:r>
              <a:rPr lang="zh-CN" altLang="en-US" dirty="0"/>
              <a:t>区分它们的依据是</a:t>
            </a:r>
            <a:r>
              <a:rPr lang="en-US" altLang="zh-CN" dirty="0"/>
              <a:t>()</a:t>
            </a:r>
          </a:p>
          <a:p>
            <a:pPr marL="457200" indent="-457200">
              <a:buAutoNum type="alphaUcPeriod"/>
            </a:pPr>
            <a:r>
              <a:rPr lang="zh-CN" altLang="en-US" dirty="0"/>
              <a:t>指令操作码的译码结果</a:t>
            </a:r>
            <a:endParaRPr lang="en-US" altLang="zh-CN" dirty="0"/>
          </a:p>
          <a:p>
            <a:pPr marL="457200" indent="-457200">
              <a:buAutoNum type="alphaUcPeriod"/>
            </a:pPr>
            <a:r>
              <a:rPr lang="zh-CN" altLang="en-US" dirty="0"/>
              <a:t>指令和数据的寻址方式</a:t>
            </a:r>
            <a:endParaRPr lang="en-US" altLang="zh-CN" dirty="0"/>
          </a:p>
          <a:p>
            <a:pPr marL="457200" indent="-457200">
              <a:buAutoNum type="alphaUcPeriod"/>
            </a:pPr>
            <a:r>
              <a:rPr lang="zh-CN" altLang="en-US" dirty="0"/>
              <a:t>指令周期的不同阶段</a:t>
            </a:r>
            <a:endParaRPr lang="en-US" altLang="zh-CN" dirty="0"/>
          </a:p>
          <a:p>
            <a:pPr marL="457200" indent="-457200">
              <a:buAutoNum type="alphaUcPeriod"/>
            </a:pPr>
            <a:r>
              <a:rPr lang="zh-CN" altLang="en-US" dirty="0"/>
              <a:t>指令和数据所在的存储单元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F98AB16-4E4B-4AF5-AE24-E65ABF146D1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2009</a:t>
            </a:r>
            <a:r>
              <a:rPr lang="zh-CN" altLang="en-US" dirty="0"/>
              <a:t>年 </a:t>
            </a:r>
            <a:r>
              <a:rPr lang="en-US" altLang="zh-CN" dirty="0"/>
              <a:t>408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9256018"/>
      </p:ext>
    </p:extLst>
  </p:cSld>
  <p:clrMapOvr>
    <a:masterClrMapping/>
  </p:clrMapOvr>
  <p:transition spd="med"/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BCC2D37B-4694-47F9-A43E-4A9A8B8E1543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根据指令周期的不同阶段来区分从存储器取出的是指令还是数据，去之周期取出的是指令，执行周期取出的是数据。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11EF7FE-57DC-400A-85AD-CBE672C45AF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5196393"/>
      </p:ext>
    </p:extLst>
  </p:cSld>
  <p:clrMapOvr>
    <a:masterClrMapping/>
  </p:clrMapOvr>
  <p:transition spd="med"/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F7D5D36-95F1-4C34-B3E0-ED2B5A2A341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在微程序控制器中，形成微程序入口地址的是</a:t>
            </a:r>
            <a:r>
              <a:rPr lang="en-US" altLang="zh-CN" dirty="0"/>
              <a:t>(   )</a:t>
            </a:r>
          </a:p>
          <a:p>
            <a:pPr marL="457200" indent="-457200">
              <a:buAutoNum type="alphaUcPeriod"/>
            </a:pPr>
            <a:r>
              <a:rPr lang="zh-CN" altLang="en-US" dirty="0"/>
              <a:t>机器指令的地址码字段</a:t>
            </a:r>
            <a:endParaRPr lang="en-US" altLang="zh-CN" dirty="0"/>
          </a:p>
          <a:p>
            <a:pPr marL="457200" indent="-457200">
              <a:buAutoNum type="alphaUcPeriod"/>
            </a:pPr>
            <a:r>
              <a:rPr lang="zh-CN" altLang="en-US" dirty="0"/>
              <a:t>微程序的微地址码字段</a:t>
            </a:r>
            <a:endParaRPr lang="en-US" altLang="zh-CN" dirty="0"/>
          </a:p>
          <a:p>
            <a:pPr marL="457200" indent="-457200">
              <a:buAutoNum type="alphaUcPeriod"/>
            </a:pPr>
            <a:r>
              <a:rPr lang="zh-CN" altLang="en-US" dirty="0"/>
              <a:t>机器指令的操作码字段</a:t>
            </a:r>
            <a:endParaRPr lang="en-US" altLang="zh-CN" dirty="0"/>
          </a:p>
          <a:p>
            <a:pPr marL="457200" indent="-457200">
              <a:buAutoNum type="alphaUcPeriod"/>
            </a:pPr>
            <a:r>
              <a:rPr lang="zh-CN" altLang="en-US" dirty="0"/>
              <a:t>微指令的微操作码字段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5939002-C67F-437E-89F1-D7768F881D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TEST </a:t>
            </a:r>
            <a:r>
              <a:rPr lang="zh-CN" altLang="en-US" dirty="0"/>
              <a:t>王道单选题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12947982"/>
      </p:ext>
    </p:extLst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866698-4502-4C82-99AB-C2A5F0AA1A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9600723"/>
      </p:ext>
    </p:extLst>
  </p:cSld>
  <p:clrMapOvr>
    <a:masterClrMapping/>
  </p:clrMapOvr>
  <p:transition spd="med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44051" y="1250302"/>
            <a:ext cx="2647949" cy="5607698"/>
          </a:xfrm>
        </p:spPr>
        <p:txBody>
          <a:bodyPr/>
          <a:lstStyle/>
          <a:p>
            <a:r>
              <a:rPr lang="zh-CN" altLang="en-US" dirty="0"/>
              <a:t>延长节拍法和时钟周期插入本质上是一样的。唯一的区别是看书</a:t>
            </a:r>
            <a:r>
              <a:rPr lang="en-US" altLang="zh-CN" dirty="0"/>
              <a:t>268</a:t>
            </a:r>
            <a:r>
              <a:rPr lang="zh-CN" altLang="en-US" dirty="0"/>
              <a:t>页，有些计算机中没有节拍，所以称为时钟周期插入。</a:t>
            </a:r>
            <a:endParaRPr lang="en-US" altLang="zh-CN" dirty="0"/>
          </a:p>
          <a:p>
            <a:r>
              <a:rPr lang="zh-CN" altLang="en-US" dirty="0"/>
              <a:t>一般不会靠你这么细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B9D1EFF-09E9-46C9-8872-AFB1D322F0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900537"/>
      </p:ext>
    </p:extLst>
  </p:cSld>
  <p:clrMapOvr>
    <a:masterClrMapping/>
  </p:clrMapOvr>
  <p:transition spd="med"/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4D9D7C9-0F5B-4AD3-894C-50A8C3E09C17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当执行完公用的取指微程序从主存中取出机器指令之后，由机器指令的操作码字段指出各个微程序的入口地址。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B007E07-DE7B-47EC-8450-46C3859B498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48018842"/>
      </p:ext>
    </p:extLst>
  </p:cSld>
  <p:clrMapOvr>
    <a:masterClrMapping/>
  </p:clrMapOvr>
  <p:transition spd="med"/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D1028F1-4AF9-4639-9856-A6FA45E8D730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某计算机采用微程序控制器，共有</a:t>
            </a:r>
            <a:r>
              <a:rPr lang="en-US" altLang="zh-CN" dirty="0"/>
              <a:t>32</a:t>
            </a:r>
            <a:r>
              <a:rPr lang="zh-CN" altLang="en-US" dirty="0"/>
              <a:t>条指令，公共的取指令微程序包含</a:t>
            </a:r>
            <a:r>
              <a:rPr lang="en-US" altLang="zh-CN" dirty="0"/>
              <a:t>2</a:t>
            </a:r>
            <a:r>
              <a:rPr lang="zh-CN" altLang="en-US" dirty="0"/>
              <a:t>条微指令，个指令对应的微程序平均由</a:t>
            </a:r>
            <a:r>
              <a:rPr lang="en-US" altLang="zh-CN" dirty="0"/>
              <a:t>4</a:t>
            </a:r>
            <a:r>
              <a:rPr lang="zh-CN" altLang="en-US" dirty="0"/>
              <a:t>条微指令组成，采用断定法</a:t>
            </a:r>
            <a:r>
              <a:rPr lang="en-US" altLang="zh-CN" dirty="0"/>
              <a:t>(</a:t>
            </a:r>
            <a:r>
              <a:rPr lang="zh-CN" altLang="en-US" dirty="0"/>
              <a:t>下地址字段法</a:t>
            </a:r>
            <a:r>
              <a:rPr lang="en-US" altLang="zh-CN" dirty="0"/>
              <a:t>)</a:t>
            </a:r>
            <a:r>
              <a:rPr lang="zh-CN" altLang="en-US" dirty="0"/>
              <a:t>确定下条微指令地址，则微指令中下地址字段的位数至少是</a:t>
            </a:r>
            <a:r>
              <a:rPr lang="en-US" altLang="zh-CN" dirty="0"/>
              <a:t>(     )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4CBA97B-B5E8-4991-8E58-F064DE98B8E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fontScale="85000" lnSpcReduction="10000"/>
          </a:bodyPr>
          <a:lstStyle/>
          <a:p>
            <a:r>
              <a:rPr lang="en-US" altLang="zh-CN" dirty="0"/>
              <a:t>2014</a:t>
            </a:r>
            <a:r>
              <a:rPr lang="zh-CN" altLang="en-US" dirty="0"/>
              <a:t>年 </a:t>
            </a:r>
            <a:r>
              <a:rPr lang="en-US" altLang="zh-CN" dirty="0"/>
              <a:t>408 </a:t>
            </a:r>
            <a:r>
              <a:rPr lang="zh-CN" altLang="en-US" dirty="0"/>
              <a:t>对应 </a:t>
            </a:r>
            <a:r>
              <a:rPr lang="en-US" altLang="zh-CN" dirty="0"/>
              <a:t>2013</a:t>
            </a:r>
            <a:r>
              <a:rPr lang="zh-CN" altLang="en-US" dirty="0"/>
              <a:t>年真题的一个小问</a:t>
            </a:r>
          </a:p>
        </p:txBody>
      </p:sp>
    </p:spTree>
    <p:extLst>
      <p:ext uri="{BB962C8B-B14F-4D97-AF65-F5344CB8AC3E}">
        <p14:creationId xmlns:p14="http://schemas.microsoft.com/office/powerpoint/2010/main" val="1182926207"/>
      </p:ext>
    </p:extLst>
  </p:cSld>
  <p:clrMapOvr>
    <a:masterClrMapping/>
  </p:clrMapOvr>
  <p:transition spd="med"/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D6278947-023E-4262-AB68-000FE263DE14}"/>
                  </a:ext>
                </a:extLst>
              </p:cNvPr>
              <p:cNvSpPr>
                <a:spLocks noGrp="1"/>
              </p:cNvSpPr>
              <p:nvPr>
                <p:ph type="body" idx="13"/>
              </p:nvPr>
            </p:nvSpPr>
            <p:spPr/>
            <p:txBody>
              <a:bodyPr/>
              <a:lstStyle/>
              <a:p>
                <a:r>
                  <a:rPr lang="zh-CN" altLang="en-US" dirty="0"/>
                  <a:t>计算机共有</a:t>
                </a:r>
                <a:r>
                  <a:rPr lang="en-US" altLang="zh-CN" dirty="0"/>
                  <a:t>32</a:t>
                </a:r>
                <a:r>
                  <a:rPr lang="zh-CN" altLang="en-US" dirty="0"/>
                  <a:t>条指令，各个指令对应的微程序平均为</a:t>
                </a:r>
                <a:r>
                  <a:rPr lang="en-US" altLang="zh-CN" dirty="0"/>
                  <a:t>4</a:t>
                </a:r>
                <a:r>
                  <a:rPr lang="zh-CN" altLang="en-US" dirty="0"/>
                  <a:t>条，则指令对应的微指令位</a:t>
                </a:r>
                <a:r>
                  <a:rPr lang="en-US" altLang="zh-CN" dirty="0"/>
                  <a:t>32</a:t>
                </a:r>
                <a:r>
                  <a:rPr lang="zh-CN" altLang="en-US" dirty="0"/>
                  <a:t>*</a:t>
                </a:r>
                <a:r>
                  <a:rPr lang="en-US" altLang="zh-CN" dirty="0"/>
                  <a:t>4 = 128</a:t>
                </a:r>
                <a:r>
                  <a:rPr lang="zh-CN" altLang="en-US" dirty="0"/>
                  <a:t>条，而公共微指令还有</a:t>
                </a:r>
                <a:r>
                  <a:rPr lang="en-US" altLang="zh-CN" dirty="0"/>
                  <a:t>2</a:t>
                </a:r>
                <a:r>
                  <a:rPr lang="zh-CN" altLang="en-US" dirty="0"/>
                  <a:t>条，整个系统中微指令的条数一共为</a:t>
                </a:r>
                <a:r>
                  <a:rPr lang="en-US" altLang="zh-CN" dirty="0"/>
                  <a:t>128+2=130</a:t>
                </a:r>
                <a:r>
                  <a:rPr lang="zh-CN" altLang="en-US" dirty="0"/>
                  <a:t>条，所以需要</a:t>
                </a:r>
                <a14:m>
                  <m:oMath xmlns:m="http://schemas.openxmlformats.org/officeDocument/2006/math">
                    <m:d>
                      <m:dPr>
                        <m:begChr m:val="⌈"/>
                        <m:endChr m:val="⌉"/>
                        <m:ctrlPr>
                          <a:rPr lang="en-US" altLang="zh-CN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sty m:val="p"/>
                              </m:rPr>
                              <a:rPr lang="en-US" altLang="zh-CN" i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e>
                          <m:sub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</m:d>
                    <m:r>
                      <a:rPr lang="en-US" altLang="zh-CN" b="0" i="1" smtClean="0">
                        <a:latin typeface="Cambria Math" panose="02040503050406030204" pitchFamily="18" charset="0"/>
                      </a:rPr>
                      <m:t>=8</m:t>
                    </m:r>
                  </m:oMath>
                </a14:m>
                <a:r>
                  <a:rPr lang="zh-CN" altLang="en-US" dirty="0"/>
                  <a:t>位才能寻址到</a:t>
                </a:r>
                <a:r>
                  <a:rPr lang="en-US" altLang="zh-CN" dirty="0"/>
                  <a:t>130</a:t>
                </a:r>
                <a:r>
                  <a:rPr lang="zh-CN" altLang="en-US" dirty="0"/>
                  <a:t>条微指令</a:t>
                </a:r>
                <a:endParaRPr lang="en-US" altLang="zh-CN" dirty="0"/>
              </a:p>
              <a:p>
                <a:endParaRPr lang="en-US" altLang="zh-CN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D6278947-023E-4262-AB68-000FE263DE1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3"/>
              </p:nvPr>
            </p:nvSpPr>
            <p:spPr>
              <a:blipFill>
                <a:blip r:embed="rId2"/>
                <a:stretch>
                  <a:fillRect l="-1666" t="-2097" r="-27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3F85E19-C53C-4EE1-9FD5-DAE6947533B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01798300"/>
      </p:ext>
    </p:extLst>
  </p:cSld>
  <p:clrMapOvr>
    <a:masterClrMapping/>
  </p:clrMapOvr>
  <p:transition spd="med"/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D6F4E31D-6AD8-43F4-8B07-3E83D1FD57B5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某微程序控制器中，采用水平型直接控制</a:t>
            </a:r>
            <a:r>
              <a:rPr lang="en-US" altLang="zh-CN" dirty="0"/>
              <a:t>(</a:t>
            </a:r>
            <a:r>
              <a:rPr lang="zh-CN" altLang="en-US" dirty="0"/>
              <a:t>编码</a:t>
            </a:r>
            <a:r>
              <a:rPr lang="en-US" altLang="zh-CN" dirty="0"/>
              <a:t>)</a:t>
            </a:r>
            <a:r>
              <a:rPr lang="zh-CN" altLang="en-US" dirty="0"/>
              <a:t>方式的微指令格式，后续微指令地址由微指令的下地址字段给出。已知机器共有</a:t>
            </a:r>
            <a:r>
              <a:rPr lang="en-US" altLang="zh-CN" dirty="0"/>
              <a:t>28</a:t>
            </a:r>
            <a:r>
              <a:rPr lang="zh-CN" altLang="en-US" dirty="0"/>
              <a:t>个微命令，</a:t>
            </a:r>
            <a:r>
              <a:rPr lang="en-US" altLang="zh-CN" dirty="0"/>
              <a:t>6</a:t>
            </a:r>
            <a:r>
              <a:rPr lang="zh-CN" altLang="en-US" dirty="0"/>
              <a:t>个互斥的可判定的外部条件，控制存储器的容量为</a:t>
            </a:r>
            <a:r>
              <a:rPr lang="en-US" altLang="zh-CN" dirty="0"/>
              <a:t>512B</a:t>
            </a:r>
            <a:r>
              <a:rPr lang="zh-CN" altLang="en-US" dirty="0"/>
              <a:t>*</a:t>
            </a:r>
            <a:r>
              <a:rPr lang="en-US" altLang="zh-CN" dirty="0"/>
              <a:t>40</a:t>
            </a:r>
            <a:r>
              <a:rPr lang="zh-CN" altLang="en-US" dirty="0"/>
              <a:t>位。式设计其微指令的格式，并说明理由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CF6CDE7-BED2-4397-B8B1-4F7B6899E1C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王道综合应用题第</a:t>
            </a:r>
            <a:r>
              <a:rPr lang="en-US" altLang="zh-CN" dirty="0"/>
              <a:t>4</a:t>
            </a:r>
            <a:r>
              <a:rPr lang="zh-CN" altLang="en-US" dirty="0"/>
              <a:t>题</a:t>
            </a:r>
          </a:p>
        </p:txBody>
      </p:sp>
    </p:spTree>
    <p:extLst>
      <p:ext uri="{BB962C8B-B14F-4D97-AF65-F5344CB8AC3E}">
        <p14:creationId xmlns:p14="http://schemas.microsoft.com/office/powerpoint/2010/main" val="3623873067"/>
      </p:ext>
    </p:extLst>
  </p:cSld>
  <p:clrMapOvr>
    <a:masterClrMapping/>
  </p:clrMapOvr>
  <p:transition spd="med"/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8A9130BA-9F7E-4B3D-BC11-7CDA7B7F3B6E}"/>
                  </a:ext>
                </a:extLst>
              </p:cNvPr>
              <p:cNvSpPr>
                <a:spLocks noGrp="1"/>
              </p:cNvSpPr>
              <p:nvPr>
                <p:ph type="body" idx="13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/>
                  <a:t>水平型微指令由操作控制字段、判别测试字段和下地址字段三部分构成。因为微指令采用直接控制</a:t>
                </a:r>
                <a:r>
                  <a:rPr lang="en-US" altLang="zh-CN" dirty="0"/>
                  <a:t>(</a:t>
                </a:r>
                <a:r>
                  <a:rPr lang="zh-CN" altLang="en-US" dirty="0"/>
                  <a:t>编码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方式，所以其操作控制字段的位数等于微命令，为</a:t>
                </a:r>
                <a:r>
                  <a:rPr lang="en-US" altLang="zh-CN" dirty="0"/>
                  <a:t>28</a:t>
                </a:r>
                <a:r>
                  <a:rPr lang="zh-CN" altLang="en-US" dirty="0"/>
                  <a:t>位。又由于后几位指令地址由下地址字段给出，故其下地址字段的位数可根据控制存储器的容量</a:t>
                </a:r>
                <a:r>
                  <a:rPr lang="en-US" altLang="zh-CN" dirty="0"/>
                  <a:t>(512B</a:t>
                </a:r>
                <a14:m>
                  <m:oMath xmlns:m="http://schemas.openxmlformats.org/officeDocument/2006/math">
                    <m:r>
                      <a:rPr lang="en-US" altLang="zh-CN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lang="en-US" altLang="zh-CN" dirty="0"/>
                  <a:t>40</a:t>
                </a:r>
                <a:r>
                  <a:rPr lang="zh-CN" altLang="en-US" dirty="0"/>
                  <a:t>位</a:t>
                </a:r>
                <a:r>
                  <a:rPr lang="en-US" altLang="zh-CN" dirty="0"/>
                  <a:t>)</a:t>
                </a:r>
                <a:r>
                  <a:rPr lang="zh-CN" altLang="en-US" dirty="0"/>
                  <a:t>且定为</a:t>
                </a:r>
                <a:r>
                  <a:rPr lang="en-US" altLang="zh-CN" dirty="0"/>
                  <a:t>9</a:t>
                </a:r>
                <a:r>
                  <a:rPr lang="zh-CN" altLang="en-US" dirty="0"/>
                  <a:t>位。当微程序出现分支时，后续微指令地址的形成取决于状态条件</a:t>
                </a:r>
                <a:r>
                  <a:rPr lang="en-US" altLang="zh-CN" dirty="0"/>
                  <a:t>——6</a:t>
                </a:r>
                <a:r>
                  <a:rPr lang="zh-CN" altLang="en-US" dirty="0"/>
                  <a:t>个互斥的可判定外部条件，因此状态位应编码成</a:t>
                </a:r>
                <a:r>
                  <a:rPr lang="en-US" altLang="zh-CN" dirty="0"/>
                  <a:t>3</a:t>
                </a:r>
                <a:r>
                  <a:rPr lang="zh-CN" altLang="en-US" dirty="0"/>
                  <a:t>位。非分支时的后续微指令地址由微指令的下地址字段直接给出。微指令的格式如下图所示</a:t>
                </a:r>
                <a:endParaRPr lang="en-US" altLang="zh-CN" dirty="0"/>
              </a:p>
              <a:p>
                <a:r>
                  <a:rPr lang="zh-CN" altLang="en-US" dirty="0"/>
                  <a:t>分别是  </a:t>
                </a:r>
                <a:r>
                  <a:rPr lang="en-US" altLang="zh-CN" dirty="0"/>
                  <a:t>28bit                      3bit            9bit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2" name="文本占位符 1">
                <a:extLst>
                  <a:ext uri="{FF2B5EF4-FFF2-40B4-BE49-F238E27FC236}">
                    <a16:creationId xmlns:a16="http://schemas.microsoft.com/office/drawing/2014/main" id="{8A9130BA-9F7E-4B3D-BC11-7CDA7B7F3B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3"/>
              </p:nvPr>
            </p:nvSpPr>
            <p:spPr>
              <a:blipFill>
                <a:blip r:embed="rId2"/>
                <a:stretch>
                  <a:fillRect l="-1666" t="-1966" r="-16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D608AE0-049D-4DC7-B856-0DC0FD56B32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  <p:graphicFrame>
        <p:nvGraphicFramePr>
          <p:cNvPr id="4" name="表格 4">
            <a:extLst>
              <a:ext uri="{FF2B5EF4-FFF2-40B4-BE49-F238E27FC236}">
                <a16:creationId xmlns:a16="http://schemas.microsoft.com/office/drawing/2014/main" id="{90026748-A5AF-4C6A-B299-40CC14F4064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23624205"/>
              </p:ext>
            </p:extLst>
          </p:nvPr>
        </p:nvGraphicFramePr>
        <p:xfrm>
          <a:off x="408474" y="4395928"/>
          <a:ext cx="8127999" cy="37084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300468603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728524311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1181341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dirty="0"/>
                        <a:t>操作控制字段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判别测试字段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dirty="0"/>
                        <a:t>后继地址字段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4939128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98292108"/>
      </p:ext>
    </p:extLst>
  </p:cSld>
  <p:clrMapOvr>
    <a:masterClrMapping/>
  </p:clrMapOvr>
  <p:transition spd="med"/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F75C921-7777-422C-BACC-ACE79FD0173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某同步总线的时钟频率为</a:t>
            </a:r>
            <a:r>
              <a:rPr lang="en-US" altLang="zh-CN" dirty="0"/>
              <a:t>100MHz</a:t>
            </a:r>
            <a:r>
              <a:rPr lang="zh-CN" altLang="en-US" dirty="0"/>
              <a:t>，宽度为</a:t>
            </a:r>
            <a:r>
              <a:rPr lang="en-US" altLang="zh-CN" dirty="0"/>
              <a:t>32</a:t>
            </a:r>
            <a:r>
              <a:rPr lang="zh-CN" altLang="en-US" dirty="0"/>
              <a:t>位，地址</a:t>
            </a:r>
            <a:r>
              <a:rPr lang="en-US" altLang="zh-CN" dirty="0"/>
              <a:t>/</a:t>
            </a:r>
            <a:r>
              <a:rPr lang="zh-CN" altLang="en-US" dirty="0"/>
              <a:t>数据线复用，没传输一个地址或数据占用一个时钟周期。若该宗县支持突发</a:t>
            </a:r>
            <a:r>
              <a:rPr lang="en-US" altLang="zh-CN" dirty="0"/>
              <a:t>(</a:t>
            </a:r>
            <a:r>
              <a:rPr lang="zh-CN" altLang="en-US" dirty="0"/>
              <a:t>猝发</a:t>
            </a:r>
            <a:r>
              <a:rPr lang="en-US" altLang="zh-CN" dirty="0"/>
              <a:t>)</a:t>
            </a:r>
            <a:r>
              <a:rPr lang="zh-CN" altLang="en-US" dirty="0"/>
              <a:t>传输方式，则一次</a:t>
            </a:r>
            <a:r>
              <a:rPr lang="en-US" altLang="zh-CN" dirty="0"/>
              <a:t>”</a:t>
            </a:r>
            <a:r>
              <a:rPr lang="zh-CN" altLang="en-US" dirty="0"/>
              <a:t>主存写</a:t>
            </a:r>
            <a:r>
              <a:rPr lang="en-US" altLang="zh-CN" dirty="0"/>
              <a:t>”</a:t>
            </a:r>
            <a:r>
              <a:rPr lang="zh-CN" altLang="en-US" dirty="0"/>
              <a:t>中线书屋传输</a:t>
            </a:r>
            <a:r>
              <a:rPr lang="en-US" altLang="zh-CN" dirty="0"/>
              <a:t>128</a:t>
            </a:r>
            <a:r>
              <a:rPr lang="zh-CN" altLang="en-US" dirty="0"/>
              <a:t>位数据所需的时间至少是？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5AE51B4-DB2E-431C-A7A6-B92A8EE9BEA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2012 408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40967940"/>
      </p:ext>
    </p:extLst>
  </p:cSld>
  <p:clrMapOvr>
    <a:masterClrMapping/>
  </p:clrMapOvr>
  <p:transition spd="med"/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3818F6AE-0EBE-4943-B6A5-934A9AFD2111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r>
              <a:rPr lang="zh-CN" altLang="en-US" dirty="0"/>
              <a:t>单位传输时间  </a:t>
            </a:r>
            <a:r>
              <a:rPr lang="en-US" altLang="zh-CN" dirty="0"/>
              <a:t>1 /</a:t>
            </a:r>
            <a:r>
              <a:rPr lang="zh-CN" altLang="en-US" dirty="0"/>
              <a:t> </a:t>
            </a:r>
            <a:r>
              <a:rPr lang="en-US" altLang="zh-CN" dirty="0"/>
              <a:t>100Mhz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0.01*10^(-6)s.</a:t>
            </a:r>
            <a:r>
              <a:rPr lang="zh-CN" altLang="en-US" dirty="0"/>
              <a:t>先传输地址再传输四次数据，总共</a:t>
            </a:r>
            <a:r>
              <a:rPr lang="en-US" altLang="zh-CN" dirty="0"/>
              <a:t>50ns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4A83ABA-1BE8-46F3-95A8-328BA7B96E0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ANSWER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43871386"/>
      </p:ext>
    </p:extLst>
  </p:cSld>
  <p:clrMapOvr>
    <a:masterClrMapping/>
  </p:clrMapOvr>
  <p:transition spd="med"/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40348B95-69AD-4336-B744-31E062BBE43F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dirty="0"/>
              <a:t>这个题型比较典型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E3DC04-AC47-4F92-A279-2CA0505ABD9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dirty="0"/>
              <a:t>2019</a:t>
            </a:r>
            <a:r>
              <a:rPr lang="zh-CN" altLang="en-US" dirty="0"/>
              <a:t>年真题</a:t>
            </a:r>
          </a:p>
        </p:txBody>
      </p:sp>
    </p:spTree>
    <p:extLst>
      <p:ext uri="{BB962C8B-B14F-4D97-AF65-F5344CB8AC3E}">
        <p14:creationId xmlns:p14="http://schemas.microsoft.com/office/powerpoint/2010/main" val="2097474456"/>
      </p:ext>
    </p:extLst>
  </p:cSld>
  <p:clrMapOvr>
    <a:masterClrMapping/>
  </p:clrMapOvr>
  <p:transition spd="med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时钟周期 </a:t>
            </a:r>
            <a:r>
              <a:rPr lang="en-US" altLang="zh-CN" dirty="0"/>
              <a:t>= </a:t>
            </a:r>
            <a:r>
              <a:rPr lang="zh-CN" altLang="en-US" dirty="0"/>
              <a:t>节拍周期 </a:t>
            </a:r>
            <a:r>
              <a:rPr lang="en-US" altLang="zh-CN" dirty="0"/>
              <a:t>&lt; </a:t>
            </a:r>
            <a:r>
              <a:rPr lang="zh-CN" altLang="en-US" dirty="0"/>
              <a:t>机器周期 </a:t>
            </a:r>
            <a:r>
              <a:rPr lang="en-US" altLang="zh-CN" dirty="0"/>
              <a:t>&lt; </a:t>
            </a:r>
            <a:r>
              <a:rPr lang="zh-CN" altLang="en-US" dirty="0"/>
              <a:t>指令周期 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87F18EE-6D80-4353-BAEA-834A8EAF36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039330"/>
      </p:ext>
    </p:extLst>
  </p:cSld>
  <p:clrMapOvr>
    <a:masterClrMapping/>
  </p:clrMapOvr>
  <p:transition spd="med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4EADCD8-C851-4ACC-8DEC-8FDAAF390B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7461541"/>
      </p:ext>
    </p:extLst>
  </p:cSld>
  <p:clrMapOvr>
    <a:masterClrMapping/>
  </p:clrMapOvr>
  <p:transition spd="med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总线</a:t>
            </a:r>
            <a:r>
              <a:rPr lang="en-US" altLang="zh-CN" dirty="0"/>
              <a:t>&amp;</a:t>
            </a:r>
            <a:r>
              <a:rPr lang="zh-CN" altLang="en-US" dirty="0"/>
              <a:t>直接连接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2967E0-3466-4EC8-B7D3-849D87B45C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46143"/>
      </p:ext>
    </p:extLst>
  </p:cSld>
  <p:clrMapOvr>
    <a:masterClrMapping/>
  </p:clrMapOvr>
  <p:transition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83371" y="1250302"/>
            <a:ext cx="2608629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84DE886-DFEE-4D81-AB79-91BC6FAB1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33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903438"/>
      </p:ext>
    </p:extLst>
  </p:cSld>
  <p:clrMapOvr>
    <a:masterClrMapping/>
  </p:clrMapOvr>
  <p:transition spd="med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总线结构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83F7A55-DD33-43C8-BBFE-56DE00688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1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7544964"/>
      </p:ext>
    </p:extLst>
  </p:cSld>
  <p:clrMapOvr>
    <a:masterClrMapping/>
  </p:clrMapOvr>
  <p:transition spd="med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图上标注了</a:t>
            </a:r>
            <a:r>
              <a:rPr lang="en-US" altLang="zh-CN" dirty="0"/>
              <a:t>1,2,34</a:t>
            </a:r>
            <a:r>
              <a:rPr lang="zh-CN" altLang="en-US" dirty="0"/>
              <a:t>步骤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EEB794-7B7B-42EB-B418-7E2916CA8E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1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796336"/>
      </p:ext>
    </p:extLst>
  </p:cSld>
  <p:clrMapOvr>
    <a:masterClrMapping/>
  </p:clrMapOvr>
  <p:transition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F158E6-137E-4030-A47F-975A6820F0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294750"/>
      </p:ext>
    </p:extLst>
  </p:cSld>
  <p:clrMapOvr>
    <a:masterClrMapping/>
  </p:clrMapOvr>
  <p:transition spd="med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63101" y="1250302"/>
            <a:ext cx="2628899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BF7DB7B-1625-4278-AA64-A1D77129A3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0712239"/>
      </p:ext>
    </p:extLst>
  </p:cSld>
  <p:clrMapOvr>
    <a:masterClrMapping/>
  </p:clrMapOvr>
  <p:transition spd="med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18651" y="1250302"/>
            <a:ext cx="2673350" cy="5607698"/>
          </a:xfrm>
        </p:spPr>
        <p:txBody>
          <a:bodyPr/>
          <a:lstStyle/>
          <a:p>
            <a:r>
              <a:rPr lang="zh-CN" altLang="en-US" dirty="0"/>
              <a:t>这样</a:t>
            </a:r>
            <a:r>
              <a:rPr lang="en-US" altLang="zh-CN" dirty="0"/>
              <a:t>CPU</a:t>
            </a:r>
            <a:r>
              <a:rPr lang="zh-CN" altLang="en-US" dirty="0"/>
              <a:t>内部总线的数据直接连接到</a:t>
            </a:r>
            <a:r>
              <a:rPr lang="en-US" altLang="zh-CN" dirty="0"/>
              <a:t>DB</a:t>
            </a:r>
            <a:r>
              <a:rPr lang="zh-CN" altLang="en-US" dirty="0"/>
              <a:t>而不会通过</a:t>
            </a:r>
            <a:r>
              <a:rPr lang="en-US" altLang="zh-CN" dirty="0"/>
              <a:t>DR</a:t>
            </a:r>
            <a:r>
              <a:rPr lang="zh-CN" altLang="en-US" dirty="0"/>
              <a:t>（数据寄存器了）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1B3B422-9EA9-4BAD-900F-8595854846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1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6935422"/>
      </p:ext>
    </p:extLst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75801" y="1250302"/>
            <a:ext cx="2616200" cy="5607698"/>
          </a:xfrm>
        </p:spPr>
        <p:txBody>
          <a:bodyPr/>
          <a:lstStyle/>
          <a:p>
            <a:r>
              <a:rPr lang="zh-CN" altLang="en-US" dirty="0"/>
              <a:t>观察单双向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DF67658-8D65-447F-9204-713AC6D246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5836010"/>
      </p:ext>
    </p:extLst>
  </p:cSld>
  <p:clrMapOvr>
    <a:masterClrMapping/>
  </p:clrMapOvr>
  <p:transition spd="med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标注了顺序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F1D5450-FB46-46F9-B89F-4340DA7609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7043406"/>
      </p:ext>
    </p:extLst>
  </p:cSld>
  <p:clrMapOvr>
    <a:masterClrMapping/>
  </p:clrMapOvr>
  <p:transition spd="med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69451" y="1250302"/>
            <a:ext cx="2622550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E6BD0E-3E0E-4DBE-BD7B-B642F9AB5C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4733708"/>
      </p:ext>
    </p:extLst>
  </p:cSld>
  <p:clrMapOvr>
    <a:masterClrMapping/>
  </p:clrMapOvr>
  <p:transition spd="med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1" y="1250302"/>
            <a:ext cx="2641600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021112-D152-418F-B92E-DB96A8C2BA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688332"/>
      </p:ext>
    </p:extLst>
  </p:cSld>
  <p:clrMapOvr>
    <a:masterClrMapping/>
  </p:clrMapOvr>
  <p:transition spd="med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63101" y="1250302"/>
            <a:ext cx="2628899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DF81B5-8FB7-4908-87A6-B00B9407F1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859764"/>
      </p:ext>
    </p:extLst>
  </p:cSld>
  <p:clrMapOvr>
    <a:masterClrMapping/>
  </p:clrMapOvr>
  <p:transition spd="med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63101" y="1250302"/>
            <a:ext cx="2628899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435E624-9CF1-4E5F-A151-B2901EC535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992396"/>
      </p:ext>
    </p:extLst>
  </p:cSld>
  <p:clrMapOvr>
    <a:masterClrMapping/>
  </p:clrMapOvr>
  <p:transition spd="med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94851" y="1250302"/>
            <a:ext cx="2597150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EB4CD4C-FEFC-43AF-A7AD-96F4636F2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026099"/>
      </p:ext>
    </p:extLst>
  </p:cSld>
  <p:clrMapOvr>
    <a:masterClrMapping/>
  </p:clrMapOvr>
  <p:transition spd="med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问：</a:t>
            </a:r>
            <a:endParaRPr lang="en-US" altLang="zh-CN" dirty="0"/>
          </a:p>
          <a:p>
            <a:r>
              <a:rPr lang="zh-CN" altLang="en-US" dirty="0"/>
              <a:t>指令是几字节指令？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CEE9112-2068-4713-B384-2FF7893AD1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2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088854"/>
      </p:ext>
    </p:extLst>
  </p:cSld>
  <p:clrMapOvr>
    <a:masterClrMapping/>
  </p:clrMapOvr>
  <p:transition spd="med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13901" y="979714"/>
            <a:ext cx="2578100" cy="5878286"/>
          </a:xfrm>
        </p:spPr>
        <p:txBody>
          <a:bodyPr/>
          <a:lstStyle/>
          <a:p>
            <a:r>
              <a:rPr lang="en-US" altLang="zh-CN" dirty="0"/>
              <a:t>PC</a:t>
            </a:r>
            <a:r>
              <a:rPr lang="zh-CN" altLang="en-US" dirty="0"/>
              <a:t>永远指向下一条指令的地址。</a:t>
            </a:r>
            <a:endParaRPr lang="en-US" altLang="zh-CN" dirty="0"/>
          </a:p>
          <a:p>
            <a:r>
              <a:rPr lang="en-US" altLang="zh-CN" dirty="0"/>
              <a:t>IR</a:t>
            </a:r>
            <a:r>
              <a:rPr lang="zh-CN" altLang="en-US" dirty="0"/>
              <a:t>存储着当前指令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75BADDB-763A-49D2-B5EB-E2AC293488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13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878056"/>
      </p:ext>
    </p:extLst>
  </p:cSld>
  <p:clrMapOvr>
    <a:masterClrMapping/>
  </p:clrMapOvr>
  <p:transition spd="med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C6F2AE5-B135-4FE7-9309-B4FD7B8299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996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7610332"/>
      </p:ext>
    </p:extLst>
  </p:cSld>
  <p:clrMapOvr>
    <a:masterClrMapping/>
  </p:clrMapOvr>
  <p:transition spd="med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重点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AB250D8-A1E0-438F-9539-AC1C5359FC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38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586353"/>
      </p:ext>
    </p:extLst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9251" y="1250302"/>
            <a:ext cx="2632750" cy="5607698"/>
          </a:xfrm>
        </p:spPr>
        <p:txBody>
          <a:bodyPr/>
          <a:lstStyle/>
          <a:p>
            <a:r>
              <a:rPr lang="zh-CN" altLang="en-US" dirty="0"/>
              <a:t>简单过一般不考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596319A-5730-4300-A29D-4B53FB7B97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6930879"/>
      </p:ext>
    </p:extLst>
  </p:cSld>
  <p:clrMapOvr>
    <a:masterClrMapping/>
  </p:clrMapOvr>
  <p:transition spd="med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重点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772A7AF-44D6-407B-B62E-3E8EC211AA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678907"/>
      </p:ext>
    </p:extLst>
  </p:cSld>
  <p:clrMapOvr>
    <a:masterClrMapping/>
  </p:clrMapOvr>
  <p:transition spd="med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9251" y="1250302"/>
            <a:ext cx="2632750" cy="5607698"/>
          </a:xfrm>
        </p:spPr>
        <p:txBody>
          <a:bodyPr>
            <a:normAutofit fontScale="85000" lnSpcReduction="20000"/>
          </a:bodyPr>
          <a:lstStyle/>
          <a:p>
            <a:r>
              <a:rPr lang="en-US" altLang="zh-CN" dirty="0"/>
              <a:t>PC=06H</a:t>
            </a:r>
          </a:p>
          <a:p>
            <a:endParaRPr lang="en-US" altLang="zh-CN" dirty="0"/>
          </a:p>
          <a:p>
            <a:r>
              <a:rPr lang="en-US" altLang="zh-CN" b="1" dirty="0"/>
              <a:t>PC -&gt; AR</a:t>
            </a:r>
          </a:p>
          <a:p>
            <a:r>
              <a:rPr lang="en-US" altLang="zh-CN" b="1" dirty="0"/>
              <a:t>PC+1</a:t>
            </a:r>
          </a:p>
          <a:p>
            <a:r>
              <a:rPr lang="en-US" altLang="zh-CN" b="1" dirty="0"/>
              <a:t>      |</a:t>
            </a:r>
          </a:p>
          <a:p>
            <a:r>
              <a:rPr lang="en-US" altLang="zh-CN" b="1" dirty="0"/>
              <a:t>RAM-&gt;IR</a:t>
            </a:r>
          </a:p>
          <a:p>
            <a:r>
              <a:rPr lang="en-US" altLang="zh-CN" dirty="0"/>
              <a:t>      |</a:t>
            </a:r>
          </a:p>
          <a:p>
            <a:r>
              <a:rPr lang="en-US" altLang="zh-CN" dirty="0"/>
              <a:t>PC -&gt; AR</a:t>
            </a:r>
          </a:p>
          <a:p>
            <a:r>
              <a:rPr lang="en-US" altLang="zh-CN" dirty="0"/>
              <a:t>PC+1</a:t>
            </a:r>
          </a:p>
          <a:p>
            <a:r>
              <a:rPr lang="en-US" altLang="zh-CN" dirty="0"/>
              <a:t>       |</a:t>
            </a:r>
          </a:p>
          <a:p>
            <a:r>
              <a:rPr lang="en-US" altLang="zh-CN" dirty="0"/>
              <a:t>RAM-&gt;PC</a:t>
            </a:r>
          </a:p>
          <a:p>
            <a:r>
              <a:rPr lang="zh-CN" altLang="en-US" dirty="0"/>
              <a:t>问：</a:t>
            </a:r>
            <a:endParaRPr lang="en-US" altLang="zh-CN" dirty="0"/>
          </a:p>
          <a:p>
            <a:r>
              <a:rPr lang="zh-CN" altLang="en-US" dirty="0"/>
              <a:t>图中画出来的是什么过程？？</a:t>
            </a:r>
            <a:endParaRPr lang="en-US" altLang="zh-CN" dirty="0"/>
          </a:p>
          <a:p>
            <a:r>
              <a:rPr lang="zh-CN" altLang="en-US" dirty="0"/>
              <a:t>执行过程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F458F41-779B-4426-8DEA-2AB63CD09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92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1273794"/>
      </p:ext>
    </p:extLst>
  </p:cSld>
  <p:clrMapOvr>
    <a:masterClrMapping/>
  </p:clrMapOvr>
  <p:transition spd="med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重点</a:t>
            </a:r>
            <a:endParaRPr lang="en-US" altLang="zh-CN" dirty="0"/>
          </a:p>
          <a:p>
            <a:r>
              <a:rPr lang="zh-CN" altLang="en-US" dirty="0"/>
              <a:t>一个是加法的执行过程，一个是</a:t>
            </a:r>
            <a:r>
              <a:rPr lang="en-US" altLang="zh-CN" dirty="0"/>
              <a:t>JMP</a:t>
            </a:r>
            <a:r>
              <a:rPr lang="zh-CN" altLang="en-US" dirty="0"/>
              <a:t>跳转指令的执行过程</a:t>
            </a:r>
            <a:endParaRPr lang="en-US" altLang="zh-CN" dirty="0"/>
          </a:p>
          <a:p>
            <a:r>
              <a:rPr lang="zh-CN" altLang="en-US" dirty="0"/>
              <a:t>参见 </a:t>
            </a:r>
            <a:r>
              <a:rPr lang="en-US" altLang="zh-CN" dirty="0"/>
              <a:t>2013</a:t>
            </a:r>
            <a:r>
              <a:rPr lang="zh-CN" altLang="en-US" dirty="0"/>
              <a:t>年真题和 </a:t>
            </a:r>
            <a:r>
              <a:rPr lang="en-US" altLang="zh-CN" dirty="0"/>
              <a:t>2014</a:t>
            </a:r>
            <a:r>
              <a:rPr lang="zh-CN" altLang="en-US" dirty="0"/>
              <a:t>年</a:t>
            </a:r>
            <a:endParaRPr lang="en-US" altLang="zh-CN" dirty="0"/>
          </a:p>
          <a:p>
            <a:r>
              <a:rPr lang="zh-CN" altLang="en-US" dirty="0"/>
              <a:t>这种图中的指令执行过程，必考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8E4438E-9ECF-441A-ACC1-E9A0FF9E0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0481431"/>
      </p:ext>
    </p:extLst>
  </p:cSld>
  <p:clrMapOvr>
    <a:masterClrMapping/>
  </p:clrMapOvr>
  <p:transition spd="med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75801" y="1250302"/>
            <a:ext cx="2616200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B5691DB-3F0B-4F29-AFEC-55B3C34C3B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07475"/>
      </p:ext>
    </p:extLst>
  </p:cSld>
  <p:clrMapOvr>
    <a:masterClrMapping/>
  </p:clrMapOvr>
  <p:transition spd="med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37701" y="1250302"/>
            <a:ext cx="2654300" cy="5607698"/>
          </a:xfrm>
        </p:spPr>
        <p:txBody>
          <a:bodyPr/>
          <a:lstStyle/>
          <a:p>
            <a:r>
              <a:rPr lang="en-US" altLang="zh-CN" dirty="0"/>
              <a:t>CPI</a:t>
            </a:r>
            <a:r>
              <a:rPr lang="zh-CN" altLang="en-US" dirty="0"/>
              <a:t>是什么？</a:t>
            </a:r>
            <a:endParaRPr lang="en-US" altLang="zh-CN" dirty="0"/>
          </a:p>
          <a:p>
            <a:r>
              <a:rPr lang="zh-CN" altLang="en-US" dirty="0"/>
              <a:t>（</a:t>
            </a:r>
            <a:r>
              <a:rPr lang="en-US" altLang="zh-CN" dirty="0"/>
              <a:t>Clock cycle Per Instruction</a:t>
            </a:r>
            <a:r>
              <a:rPr lang="zh-CN" altLang="en-US" dirty="0"/>
              <a:t>）表示每条计算机指令执行所需的时钟周期。</a:t>
            </a:r>
            <a:endParaRPr lang="en-US" altLang="zh-CN" dirty="0"/>
          </a:p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F19A43-DC42-4CA6-A374-3378E1ACB2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563130"/>
      </p:ext>
    </p:extLst>
  </p:cSld>
  <p:clrMapOvr>
    <a:masterClrMapping/>
  </p:clrMapOvr>
  <p:transition spd="med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32951" y="1250302"/>
            <a:ext cx="2559050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79F73D-6683-4884-BE4D-3F9E90CC2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329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2605594"/>
      </p:ext>
    </p:extLst>
  </p:cSld>
  <p:clrMapOvr>
    <a:masterClrMapping/>
  </p:clrMapOvr>
  <p:transition spd="med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9FCABE3-DFF6-4B66-8EB9-526EF0B896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5525141"/>
      </p:ext>
    </p:extLst>
  </p:cSld>
  <p:clrMapOvr>
    <a:masterClrMapping/>
  </p:clrMapOvr>
  <p:transition spd="med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467851" y="1250302"/>
            <a:ext cx="2724149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45FC15-A35B-4B45-9D4D-7BE2D53DE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78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75527"/>
      </p:ext>
    </p:extLst>
  </p:cSld>
  <p:clrMapOvr>
    <a:masterClrMapping/>
  </p:clrMapOvr>
  <p:transition spd="med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44051" y="1250302"/>
            <a:ext cx="2647949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E812007-B381-4124-B84D-C05AE271A3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341722"/>
      </p:ext>
    </p:extLst>
  </p:cSld>
  <p:clrMapOvr>
    <a:masterClrMapping/>
  </p:clrMapOvr>
  <p:transition spd="med"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D5842F7-4FA7-49FC-8017-E47D6EF525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2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1821333"/>
      </p:ext>
    </p:extLst>
  </p:cSld>
  <p:clrMapOvr>
    <a:masterClrMapping/>
  </p:clrMapOvr>
  <p:transition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25001" y="1250302"/>
            <a:ext cx="2666999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B41C221-0B9F-4793-85DC-2E9A0D185B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5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30120"/>
      </p:ext>
    </p:extLst>
  </p:cSld>
  <p:clrMapOvr>
    <a:masterClrMapping/>
  </p:clrMapOvr>
  <p:transition spd="med"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1CD7C51-D505-4CC7-9ADE-9A59A85FE3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3600729"/>
      </p:ext>
    </p:extLst>
  </p:cSld>
  <p:clrMapOvr>
    <a:masterClrMapping/>
  </p:clrMapOvr>
  <p:transition spd="med"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69451" y="1250302"/>
            <a:ext cx="2622550" cy="5607698"/>
          </a:xfrm>
        </p:spPr>
        <p:txBody>
          <a:bodyPr/>
          <a:lstStyle/>
          <a:p>
            <a:r>
              <a:rPr lang="en-US" altLang="zh-CN" dirty="0"/>
              <a:t>TIPS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以</a:t>
            </a:r>
            <a:r>
              <a:rPr lang="en-US" altLang="zh-CN" dirty="0"/>
              <a:t>add </a:t>
            </a:r>
            <a:r>
              <a:rPr lang="zh-CN" altLang="en-US" dirty="0"/>
              <a:t>指令位代表的指令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80FD4B8-2D21-4F5A-ABA7-4D72A270BC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308127"/>
      </p:ext>
    </p:extLst>
  </p:cSld>
  <p:clrMapOvr>
    <a:masterClrMapping/>
  </p:clrMapOvr>
  <p:transition spd="med"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en-US" altLang="zh-CN" dirty="0"/>
              <a:t>TIPS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哈佛结构是一种将程序指令存储和</a:t>
            </a:r>
            <a:r>
              <a:rPr lang="zh-CN" altLang="en-US" dirty="0">
                <a:hlinkClick r:id="rId2"/>
              </a:rPr>
              <a:t>数据存储</a:t>
            </a:r>
            <a:r>
              <a:rPr lang="zh-CN" altLang="en-US" dirty="0"/>
              <a:t>分开的</a:t>
            </a:r>
            <a:r>
              <a:rPr lang="zh-CN" altLang="en-US" dirty="0">
                <a:hlinkClick r:id="rId3"/>
              </a:rPr>
              <a:t>存储器结构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2019</a:t>
            </a:r>
            <a:r>
              <a:rPr lang="zh-CN" altLang="en-US" dirty="0"/>
              <a:t>年考试考了这个结构的判断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D6E5B90-6B6D-4846-965D-A1A761A806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0"/>
            <a:ext cx="9525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088492"/>
      </p:ext>
    </p:extLst>
  </p:cSld>
  <p:clrMapOvr>
    <a:masterClrMapping/>
  </p:clrMapOvr>
  <p:transition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1871D50C-F38B-4F4E-ADEA-5742DA380F12}"/>
              </a:ext>
            </a:extLst>
          </p:cNvPr>
          <p:cNvSpPr>
            <a:spLocks noGrp="1"/>
          </p:cNvSpPr>
          <p:nvPr>
            <p:ph type="body" idx="13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zh-CN" altLang="en-US" dirty="0"/>
              <a:t>传送类指令和跳转类指令不影响标志位</a:t>
            </a:r>
            <a:endParaRPr lang="en-US" altLang="zh-CN" dirty="0"/>
          </a:p>
          <a:p>
            <a:pPr marL="457200" indent="-457200">
              <a:buAutoNum type="arabicPeriod"/>
            </a:pPr>
            <a:r>
              <a:rPr lang="zh-CN" altLang="en-US" dirty="0"/>
              <a:t>有符号算数运算类指令影响</a:t>
            </a:r>
            <a:r>
              <a:rPr lang="en-US" altLang="zh-CN" dirty="0"/>
              <a:t>ZF</a:t>
            </a:r>
            <a:r>
              <a:rPr lang="zh-CN" altLang="en-US" dirty="0"/>
              <a:t>和</a:t>
            </a:r>
            <a:r>
              <a:rPr lang="en-US" altLang="zh-CN" dirty="0"/>
              <a:t>OF</a:t>
            </a:r>
          </a:p>
          <a:p>
            <a:pPr marL="457200" indent="-457200">
              <a:buAutoNum type="arabicPeriod"/>
            </a:pPr>
            <a:r>
              <a:rPr lang="zh-CN" altLang="en-US" dirty="0"/>
              <a:t>无符号算数运算类指令和逻辑运算类指令影响</a:t>
            </a:r>
            <a:r>
              <a:rPr lang="en-US" altLang="zh-CN" dirty="0"/>
              <a:t>ZF</a:t>
            </a:r>
            <a:r>
              <a:rPr lang="zh-CN" altLang="en-US" dirty="0"/>
              <a:t>，不影响</a:t>
            </a:r>
            <a:r>
              <a:rPr lang="en-US" altLang="zh-CN" dirty="0"/>
              <a:t>OF</a:t>
            </a:r>
          </a:p>
          <a:p>
            <a:pPr marL="457200" indent="-457200">
              <a:buAutoNum type="arabicPeriod"/>
            </a:pPr>
            <a:r>
              <a:rPr lang="zh-CN" altLang="en-US" dirty="0"/>
              <a:t>条件转移雷之灵一般会使用标志位</a:t>
            </a:r>
            <a:r>
              <a:rPr lang="en-US" altLang="zh-CN" dirty="0"/>
              <a:t>ZF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4ACDC36-3C1E-4B6E-8928-DE263AB9C0B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指令对于标志寄存器的影响</a:t>
            </a:r>
          </a:p>
        </p:txBody>
      </p:sp>
    </p:spTree>
    <p:extLst>
      <p:ext uri="{BB962C8B-B14F-4D97-AF65-F5344CB8AC3E}">
        <p14:creationId xmlns:p14="http://schemas.microsoft.com/office/powerpoint/2010/main" val="2175924977"/>
      </p:ext>
    </p:extLst>
  </p:cSld>
  <p:clrMapOvr>
    <a:masterClrMapping/>
  </p:clrMapOvr>
  <p:transition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82151" y="1250302"/>
            <a:ext cx="2609849" cy="5607698"/>
          </a:xfrm>
        </p:spPr>
        <p:txBody>
          <a:bodyPr>
            <a:normAutofit fontScale="77500" lnSpcReduction="20000"/>
          </a:bodyPr>
          <a:lstStyle/>
          <a:p>
            <a:r>
              <a:rPr lang="zh-CN" altLang="en-US" dirty="0"/>
              <a:t>橙色的</a:t>
            </a:r>
            <a:r>
              <a:rPr lang="en-US" altLang="zh-CN" dirty="0"/>
              <a:t>1 0 </a:t>
            </a:r>
            <a:r>
              <a:rPr lang="zh-CN" altLang="en-US" dirty="0"/>
              <a:t>表示的是：</a:t>
            </a:r>
            <a:endParaRPr lang="en-US" altLang="zh-CN" dirty="0"/>
          </a:p>
          <a:p>
            <a:r>
              <a:rPr lang="zh-CN" altLang="en-US" dirty="0"/>
              <a:t>二选一数据选择器。</a:t>
            </a:r>
            <a:endParaRPr lang="en-US" altLang="zh-CN" dirty="0"/>
          </a:p>
          <a:p>
            <a:r>
              <a:rPr lang="zh-CN" altLang="en-US" dirty="0"/>
              <a:t>因为目的寄存器不一样了要选择</a:t>
            </a:r>
            <a:endParaRPr lang="en-US" altLang="zh-CN" dirty="0"/>
          </a:p>
          <a:p>
            <a:r>
              <a:rPr lang="zh-CN" altLang="en-US" dirty="0"/>
              <a:t>当 </a:t>
            </a:r>
            <a:r>
              <a:rPr lang="en-US" altLang="zh-CN" dirty="0" err="1"/>
              <a:t>rd_rt_s</a:t>
            </a:r>
            <a:r>
              <a:rPr lang="en-US" altLang="zh-CN" dirty="0"/>
              <a:t> = 1</a:t>
            </a:r>
          </a:p>
          <a:p>
            <a:r>
              <a:rPr lang="zh-CN" altLang="en-US" dirty="0"/>
              <a:t>将指令</a:t>
            </a:r>
            <a:r>
              <a:rPr lang="en-US" altLang="zh-CN" dirty="0"/>
              <a:t>rt</a:t>
            </a:r>
            <a:r>
              <a:rPr lang="zh-CN" altLang="en-US" dirty="0"/>
              <a:t>字段送入写地址</a:t>
            </a:r>
            <a:r>
              <a:rPr lang="en-US" altLang="zh-CN" dirty="0" err="1"/>
              <a:t>W_Addr</a:t>
            </a:r>
            <a:endParaRPr lang="en-US" altLang="zh-CN" dirty="0"/>
          </a:p>
          <a:p>
            <a:r>
              <a:rPr lang="zh-CN" altLang="en-US" dirty="0"/>
              <a:t>否则将指令</a:t>
            </a:r>
            <a:r>
              <a:rPr lang="en-US" altLang="zh-CN" dirty="0" err="1"/>
              <a:t>rd</a:t>
            </a:r>
            <a:r>
              <a:rPr lang="zh-CN" altLang="en-US" dirty="0"/>
              <a:t>字段送入写地址</a:t>
            </a:r>
            <a:r>
              <a:rPr lang="en-US" altLang="zh-CN" dirty="0" err="1"/>
              <a:t>W_Addr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 err="1"/>
              <a:t>imm_s</a:t>
            </a:r>
            <a:r>
              <a:rPr lang="en-US" altLang="zh-CN" dirty="0"/>
              <a:t> = 1</a:t>
            </a:r>
            <a:r>
              <a:rPr lang="zh-CN" altLang="en-US" dirty="0"/>
              <a:t>执行符号扩展，否则执行无符号扩展</a:t>
            </a:r>
            <a:endParaRPr lang="en-US" altLang="zh-CN" dirty="0"/>
          </a:p>
          <a:p>
            <a:r>
              <a:rPr lang="zh-CN" altLang="en-US" dirty="0"/>
              <a:t>当</a:t>
            </a:r>
            <a:r>
              <a:rPr lang="en-US" altLang="zh-CN" dirty="0" err="1"/>
              <a:t>rt_imm_s</a:t>
            </a:r>
            <a:r>
              <a:rPr lang="en-US" altLang="zh-CN" dirty="0"/>
              <a:t> = 1</a:t>
            </a:r>
            <a:r>
              <a:rPr lang="zh-CN" altLang="en-US" dirty="0"/>
              <a:t>是，将扩展的立即数</a:t>
            </a:r>
            <a:r>
              <a:rPr lang="en-US" altLang="zh-CN" dirty="0" err="1"/>
              <a:t>imm_data</a:t>
            </a:r>
            <a:r>
              <a:rPr lang="zh-CN" altLang="en-US" dirty="0"/>
              <a:t>送入</a:t>
            </a:r>
            <a:r>
              <a:rPr lang="en-US" altLang="zh-CN" dirty="0"/>
              <a:t>ALU</a:t>
            </a:r>
            <a:r>
              <a:rPr lang="zh-CN" altLang="en-US" dirty="0"/>
              <a:t>的</a:t>
            </a:r>
            <a:r>
              <a:rPr lang="en-US" altLang="zh-CN" dirty="0"/>
              <a:t>B</a:t>
            </a:r>
            <a:r>
              <a:rPr lang="zh-CN" altLang="en-US" dirty="0"/>
              <a:t>输入口</a:t>
            </a:r>
            <a:endParaRPr lang="en-US" altLang="zh-CN" dirty="0"/>
          </a:p>
          <a:p>
            <a:r>
              <a:rPr lang="zh-CN" altLang="en-US" dirty="0"/>
              <a:t>此乃哈弗结构，指令和数据分开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951A12-7B77-4EA1-926B-FE7FE86613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2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8150177"/>
      </p:ext>
    </p:extLst>
  </p:cSld>
  <p:clrMapOvr>
    <a:masterClrMapping/>
  </p:clrMapOvr>
  <p:transition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54839" y="1250302"/>
            <a:ext cx="2537161" cy="5607698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28320C-17B3-4BB6-BE6E-6DC27A7A1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548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9847684"/>
      </p:ext>
    </p:extLst>
  </p:cSld>
  <p:clrMapOvr>
    <a:masterClrMapping/>
  </p:clrMapOvr>
  <p:transition spd="med"/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FD2A2C5-2C78-4DC8-98C5-AD2F86C647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663356"/>
      </p:ext>
    </p:extLst>
  </p:cSld>
  <p:clrMapOvr>
    <a:masterClrMapping/>
  </p:clrMapOvr>
  <p:transition spd="med"/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8A3843-D9AA-4821-AA57-1DC4BAAC5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44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1680185"/>
      </p:ext>
    </p:extLst>
  </p:cSld>
  <p:clrMapOvr>
    <a:masterClrMapping/>
  </p:clrMapOvr>
  <p:transition spd="med"/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F4C8D44-BACD-44F2-BE3E-668AEF5434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020199"/>
      </p:ext>
    </p:extLst>
  </p:cSld>
  <p:clrMapOvr>
    <a:masterClrMapping/>
  </p:clrMapOvr>
  <p:transition spd="med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96845" y="923731"/>
            <a:ext cx="2641600" cy="5579706"/>
          </a:xfrm>
        </p:spPr>
        <p:txBody>
          <a:bodyPr/>
          <a:lstStyle/>
          <a:p>
            <a:r>
              <a:rPr lang="zh-CN" altLang="en-US" dirty="0"/>
              <a:t>当</a:t>
            </a:r>
            <a:r>
              <a:rPr lang="en-US" altLang="zh-CN" dirty="0"/>
              <a:t>PC_s = 2</a:t>
            </a:r>
            <a:r>
              <a:rPr lang="zh-CN" altLang="en-US" dirty="0"/>
              <a:t>的时候 </a:t>
            </a:r>
            <a:endParaRPr lang="en-US" altLang="zh-CN" dirty="0"/>
          </a:p>
          <a:p>
            <a:r>
              <a:rPr lang="en-US" altLang="zh-CN" dirty="0" err="1"/>
              <a:t>PC_new</a:t>
            </a:r>
            <a:r>
              <a:rPr lang="zh-CN" altLang="en-US" dirty="0"/>
              <a:t>的高</a:t>
            </a:r>
            <a:r>
              <a:rPr lang="en-US" altLang="zh-CN" dirty="0"/>
              <a:t>4</a:t>
            </a:r>
            <a:r>
              <a:rPr lang="zh-CN" altLang="en-US" dirty="0"/>
              <a:t>位和地址的</a:t>
            </a:r>
            <a:r>
              <a:rPr lang="en-US" altLang="zh-CN" dirty="0"/>
              <a:t>26</a:t>
            </a:r>
            <a:r>
              <a:rPr lang="zh-CN" altLang="en-US" dirty="0"/>
              <a:t>位左移两本组合成为</a:t>
            </a:r>
            <a:r>
              <a:rPr lang="en-US" altLang="zh-CN" dirty="0"/>
              <a:t>32</a:t>
            </a:r>
            <a:r>
              <a:rPr lang="zh-CN" altLang="en-US" dirty="0"/>
              <a:t>位然后存入</a:t>
            </a:r>
            <a:r>
              <a:rPr lang="en-US" altLang="zh-CN" dirty="0"/>
              <a:t>PC</a:t>
            </a:r>
          </a:p>
          <a:p>
            <a:r>
              <a:rPr lang="zh-CN" altLang="en-US" dirty="0"/>
              <a:t>其中控制</a:t>
            </a:r>
            <a:r>
              <a:rPr lang="en-US" altLang="zh-CN" dirty="0" err="1"/>
              <a:t>alu_mem_s</a:t>
            </a:r>
            <a:r>
              <a:rPr lang="zh-CN" altLang="en-US" dirty="0"/>
              <a:t>选择将</a:t>
            </a:r>
            <a:r>
              <a:rPr lang="en-US" altLang="zh-CN" dirty="0" err="1"/>
              <a:t>PC_new</a:t>
            </a:r>
            <a:r>
              <a:rPr lang="zh-CN" altLang="en-US" dirty="0"/>
              <a:t>的高</a:t>
            </a:r>
            <a:r>
              <a:rPr lang="en-US" altLang="zh-CN" dirty="0"/>
              <a:t>4</a:t>
            </a:r>
            <a:r>
              <a:rPr lang="zh-CN" altLang="en-US" dirty="0"/>
              <a:t>位存入</a:t>
            </a:r>
            <a:r>
              <a:rPr lang="en-US" altLang="zh-CN" dirty="0"/>
              <a:t>MYM31</a:t>
            </a:r>
          </a:p>
          <a:p>
            <a:r>
              <a:rPr lang="zh-CN" altLang="en-US" dirty="0"/>
              <a:t>命令为</a:t>
            </a:r>
            <a:r>
              <a:rPr lang="en-US" altLang="zh-CN" dirty="0" err="1"/>
              <a:t>jal</a:t>
            </a:r>
            <a:r>
              <a:rPr lang="en-US" altLang="zh-CN" dirty="0"/>
              <a:t> label </a:t>
            </a:r>
            <a:r>
              <a:rPr lang="zh-CN" altLang="en-US" dirty="0"/>
              <a:t>无条件转移指令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F03428-8BFB-48D2-9AF1-CCD31059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1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533347"/>
      </p:ext>
    </p:ext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zh-CN" altLang="en-US" dirty="0"/>
              <a:t>这两个周期是关键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CA03A3-6B23-4ED7-AC7C-1D10DCB73A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976460"/>
      </p:ext>
    </p:extLst>
  </p:cSld>
  <p:clrMapOvr>
    <a:masterClrMapping/>
  </p:clrMapOvr>
  <p:transition spd="med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r>
              <a:rPr lang="zh-CN" altLang="en-US" dirty="0"/>
              <a:t>命令  </a:t>
            </a:r>
            <a:r>
              <a:rPr lang="en-US" altLang="zh-CN" dirty="0"/>
              <a:t>R </a:t>
            </a:r>
            <a:r>
              <a:rPr lang="zh-CN" altLang="en-US" dirty="0"/>
              <a:t>型无条件转移指令这张图上没有画出来</a:t>
            </a:r>
            <a:endParaRPr lang="en-US" altLang="zh-CN" dirty="0"/>
          </a:p>
          <a:p>
            <a:r>
              <a:rPr lang="zh-CN" altLang="en-US" dirty="0"/>
              <a:t>可以参考  图</a:t>
            </a:r>
            <a:r>
              <a:rPr lang="en-US" altLang="zh-CN" dirty="0"/>
              <a:t>7.27 P</a:t>
            </a:r>
          </a:p>
          <a:p>
            <a:r>
              <a:rPr lang="en-US" altLang="zh-CN" dirty="0"/>
              <a:t>290</a:t>
            </a:r>
            <a:r>
              <a:rPr lang="zh-CN" altLang="en-US" dirty="0"/>
              <a:t>页。用读出的寄存器的值更新</a:t>
            </a:r>
            <a:r>
              <a:rPr lang="en-US" altLang="zh-CN" dirty="0"/>
              <a:t>PC</a:t>
            </a:r>
            <a:r>
              <a:rPr lang="zh-CN" altLang="en-US" dirty="0"/>
              <a:t>的值</a:t>
            </a:r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F03428-8BFB-48D2-9AF1-CCD31059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1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8568512"/>
      </p:ext>
    </p:extLst>
  </p:cSld>
  <p:clrMapOvr>
    <a:masterClrMapping/>
  </p:clrMapOvr>
  <p:transition spd="med"/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r>
              <a:rPr lang="zh-CN" altLang="en-US" dirty="0"/>
              <a:t>命令</a:t>
            </a:r>
            <a:r>
              <a:rPr lang="en-US" altLang="zh-CN" dirty="0"/>
              <a:t>I</a:t>
            </a:r>
            <a:r>
              <a:rPr lang="zh-CN" altLang="en-US" dirty="0"/>
              <a:t>型更新</a:t>
            </a:r>
            <a:r>
              <a:rPr lang="en-US" altLang="zh-CN" dirty="0"/>
              <a:t>PC</a:t>
            </a:r>
            <a:r>
              <a:rPr lang="zh-CN" altLang="en-US" dirty="0"/>
              <a:t>的值</a:t>
            </a:r>
            <a:endParaRPr lang="en-US" altLang="zh-CN" dirty="0"/>
          </a:p>
          <a:p>
            <a:r>
              <a:rPr lang="en-US" altLang="zh-CN" dirty="0" err="1"/>
              <a:t>Beq</a:t>
            </a:r>
            <a:r>
              <a:rPr lang="en-US" altLang="zh-CN" dirty="0"/>
              <a:t> </a:t>
            </a:r>
            <a:r>
              <a:rPr lang="en-US" altLang="zh-CN" dirty="0" err="1"/>
              <a:t>rs,rt</a:t>
            </a:r>
            <a:r>
              <a:rPr lang="en-US" altLang="zh-CN" dirty="0"/>
              <a:t>, label </a:t>
            </a:r>
          </a:p>
          <a:p>
            <a:r>
              <a:rPr lang="en-US" altLang="zh-CN" dirty="0"/>
              <a:t>If(</a:t>
            </a:r>
            <a:r>
              <a:rPr lang="en-US" altLang="zh-CN" dirty="0" err="1"/>
              <a:t>rs</a:t>
            </a:r>
            <a:r>
              <a:rPr lang="en-US" altLang="zh-CN" dirty="0"/>
              <a:t> = rt) then PC+4+offset</a:t>
            </a:r>
            <a:r>
              <a:rPr lang="zh-CN" altLang="en-US" dirty="0"/>
              <a:t>*</a:t>
            </a:r>
            <a:r>
              <a:rPr lang="en-US" altLang="zh-CN" dirty="0"/>
              <a:t>4-&gt;PC</a:t>
            </a:r>
          </a:p>
          <a:p>
            <a:r>
              <a:rPr lang="en-US" altLang="zh-CN" dirty="0" err="1"/>
              <a:t>PC_new</a:t>
            </a:r>
            <a:r>
              <a:rPr lang="en-US" altLang="zh-CN" dirty="0"/>
              <a:t> +offset</a:t>
            </a:r>
            <a:r>
              <a:rPr lang="zh-CN" altLang="en-US" dirty="0"/>
              <a:t>*</a:t>
            </a:r>
            <a:r>
              <a:rPr lang="en-US" altLang="zh-CN" dirty="0"/>
              <a:t>4-&gt;PC(</a:t>
            </a:r>
            <a:r>
              <a:rPr lang="zh-CN" altLang="en-US" dirty="0"/>
              <a:t>对应着</a:t>
            </a:r>
            <a:r>
              <a:rPr lang="en-US" altLang="zh-CN" dirty="0"/>
              <a:t>PC_s[1:0]</a:t>
            </a:r>
            <a:r>
              <a:rPr lang="zh-CN" altLang="en-US" dirty="0"/>
              <a:t>的</a:t>
            </a:r>
            <a:r>
              <a:rPr lang="en-US" altLang="zh-CN" dirty="0"/>
              <a:t>1)</a:t>
            </a:r>
          </a:p>
          <a:p>
            <a:r>
              <a:rPr lang="en-US" altLang="zh-CN" dirty="0"/>
              <a:t>Else PC + 4 -&gt; PC (</a:t>
            </a:r>
            <a:r>
              <a:rPr lang="zh-CN" altLang="en-US" dirty="0"/>
              <a:t>对应着</a:t>
            </a:r>
            <a:r>
              <a:rPr lang="en-US" altLang="zh-CN" dirty="0"/>
              <a:t>PC_s[1:0]</a:t>
            </a:r>
            <a:r>
              <a:rPr lang="zh-CN" altLang="en-US" dirty="0"/>
              <a:t>的</a:t>
            </a:r>
            <a:r>
              <a:rPr lang="en-US" altLang="zh-CN" dirty="0"/>
              <a:t>0)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F03428-8BFB-48D2-9AF1-CCD31059AE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196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262049"/>
      </p:ext>
    </p:extLst>
  </p:cSld>
  <p:clrMapOvr>
    <a:masterClrMapping/>
  </p:clrMapOvr>
  <p:transition spd="med"/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ED39BFF-02D1-4DFB-BBD3-2D72354E1D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8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9990378"/>
      </p:ext>
    </p:extLst>
  </p:cSld>
  <p:clrMapOvr>
    <a:masterClrMapping/>
  </p:clrMapOvr>
  <p:transition spd="med"/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r>
              <a:rPr lang="zh-CN" altLang="en-US" dirty="0"/>
              <a:t>核心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E255736-BD01-4492-B69D-74C14D4288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7596135"/>
      </p:ext>
    </p:extLst>
  </p:cSld>
  <p:clrMapOvr>
    <a:masterClrMapping/>
  </p:clrMapOvr>
  <p:transition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r>
              <a:rPr lang="zh-CN" altLang="en-US" dirty="0"/>
              <a:t>核心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3D0F937-9F86-458D-8261-675C554B7B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3609376"/>
      </p:ext>
    </p:extLst>
  </p:cSld>
  <p:clrMapOvr>
    <a:masterClrMapping/>
  </p:clrMapOvr>
  <p:transition spd="med"/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r>
              <a:rPr lang="zh-CN" altLang="en-US" dirty="0"/>
              <a:t>核心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8063B3D-F071-4727-AED0-C60633D188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2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802642"/>
      </p:ext>
    </p:extLst>
  </p:cSld>
  <p:clrMapOvr>
    <a:masterClrMapping/>
  </p:clrMapOvr>
  <p:transition spd="med"/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D44546-0588-4F3C-992D-30A002577E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21347"/>
      </p:ext>
    </p:extLst>
  </p:cSld>
  <p:clrMapOvr>
    <a:masterClrMapping/>
  </p:clrMapOvr>
  <p:transition spd="med"/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5ADE7DC-8D7E-470B-8775-0DF985944B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00" y="0"/>
            <a:ext cx="95377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063171"/>
      </p:ext>
    </p:extLst>
  </p:cSld>
  <p:clrMapOvr>
    <a:masterClrMapping/>
  </p:clrMapOvr>
  <p:transition spd="med"/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DC4142C-2177-42FD-BCE6-78E68B5D91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1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4698735"/>
      </p:ext>
    </p:extLst>
  </p:cSld>
  <p:clrMapOvr>
    <a:masterClrMapping/>
  </p:clrMapOvr>
  <p:transition spd="med"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10892E3-B8DA-4955-BDB0-DF5553A68D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701" y="0"/>
            <a:ext cx="95631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0049146"/>
      </p:ext>
    </p:ext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65607" y="1250302"/>
            <a:ext cx="2626393" cy="5607698"/>
          </a:xfrm>
        </p:spPr>
        <p:txBody>
          <a:bodyPr/>
          <a:lstStyle/>
          <a:p>
            <a:r>
              <a:rPr lang="zh-CN" altLang="en-US" dirty="0"/>
              <a:t>重点控制器的四个功能都要掌握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25DFDA-8EDE-44EC-A05A-73721D52D9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560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0533719"/>
      </p:ext>
    </p:extLst>
  </p:cSld>
  <p:clrMapOvr>
    <a:masterClrMapping/>
  </p:clrMapOvr>
  <p:transition spd="med"/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3B6AB6-1823-4233-895E-B3FD671EB4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9842617"/>
      </p:ext>
    </p:extLst>
  </p:cSld>
  <p:clrMapOvr>
    <a:masterClrMapping/>
  </p:clrMapOvr>
  <p:transition spd="med"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81064A4-4303-45C2-A6EE-98009424BC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04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3749909"/>
      </p:ext>
    </p:extLst>
  </p:cSld>
  <p:clrMapOvr>
    <a:masterClrMapping/>
  </p:clrMapOvr>
  <p:transition spd="med"/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r>
              <a:rPr lang="zh-CN" altLang="en-US" dirty="0"/>
              <a:t>代添加笔记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2536953-436F-4325-9203-5041C3A63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1232343"/>
      </p:ext>
    </p:extLst>
  </p:cSld>
  <p:clrMapOvr>
    <a:masterClrMapping/>
  </p:clrMapOvr>
  <p:transition spd="med"/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4EA01C0-ACF1-46DC-BA57-628638EF11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28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883496"/>
      </p:ext>
    </p:extLst>
  </p:cSld>
  <p:clrMapOvr>
    <a:masterClrMapping/>
  </p:clrMapOvr>
  <p:transition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A2239658-EE22-4D72-A233-E65E41FA15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169065"/>
      </p:ext>
    </p:extLst>
  </p:cSld>
  <p:clrMapOvr>
    <a:masterClrMapping/>
  </p:clrMapOvr>
  <p:transition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4F534A-E0E8-4A0C-A9B7-064DD8E58A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266350"/>
      </p:ext>
    </p:extLst>
  </p:cSld>
  <p:clrMapOvr>
    <a:masterClrMapping/>
  </p:clrMapOvr>
  <p:transition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2E00BC-72DA-474F-A872-BB35A53596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123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972094"/>
      </p:ext>
    </p:extLst>
  </p:cSld>
  <p:clrMapOvr>
    <a:masterClrMapping/>
  </p:clrMapOvr>
  <p:transition spd="med"/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4B3F7B-12E9-4167-9623-99447906C7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377473"/>
      </p:ext>
    </p:extLst>
  </p:cSld>
  <p:clrMapOvr>
    <a:masterClrMapping/>
  </p:clrMapOvr>
  <p:transition spd="med"/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r>
              <a:rPr lang="en-US" altLang="zh-CN" dirty="0" err="1"/>
              <a:t>Goto</a:t>
            </a:r>
            <a:r>
              <a:rPr lang="en-US" altLang="zh-CN" dirty="0"/>
              <a:t> </a:t>
            </a:r>
          </a:p>
          <a:p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6130681-DC22-46BF-9C06-F9194949D7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38251"/>
      </p:ext>
    </p:extLst>
  </p:cSld>
  <p:clrMapOvr>
    <a:masterClrMapping/>
  </p:clrMapOvr>
  <p:transition spd="med"/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3C21FF-034D-4429-B290-7A15E357AD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9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9838169"/>
      </p:ext>
    </p:extLst>
  </p:cSld>
  <p:clrMapOvr>
    <a:masterClrMapping/>
  </p:clrMapOvr>
  <p:transition spd="med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744389" y="1250302"/>
            <a:ext cx="2447611" cy="5607698"/>
          </a:xfrm>
        </p:spPr>
        <p:txBody>
          <a:bodyPr/>
          <a:lstStyle/>
          <a:p>
            <a:r>
              <a:rPr lang="en-US" altLang="zh-CN" dirty="0"/>
              <a:t>TIPS</a:t>
            </a:r>
            <a:r>
              <a:rPr lang="zh-CN" altLang="en-US" dirty="0"/>
              <a:t>：</a:t>
            </a:r>
            <a:endParaRPr lang="en-US" altLang="zh-CN" dirty="0"/>
          </a:p>
          <a:p>
            <a:r>
              <a:rPr lang="zh-CN" altLang="en-US" dirty="0"/>
              <a:t>不一定</a:t>
            </a:r>
            <a:r>
              <a:rPr lang="en-US" altLang="zh-CN" dirty="0"/>
              <a:t>PC=PC+1</a:t>
            </a:r>
            <a:r>
              <a:rPr lang="zh-CN" altLang="en-US" dirty="0"/>
              <a:t>哦</a:t>
            </a:r>
            <a:endParaRPr lang="en-US" altLang="zh-CN" dirty="0"/>
          </a:p>
          <a:p>
            <a:r>
              <a:rPr lang="zh-CN" altLang="en-US" dirty="0"/>
              <a:t>如果存储器按照字节编址，而指令字长是</a:t>
            </a:r>
            <a:r>
              <a:rPr lang="en-US" altLang="zh-CN" dirty="0"/>
              <a:t>1</a:t>
            </a:r>
            <a:r>
              <a:rPr lang="zh-CN" altLang="en-US" dirty="0"/>
              <a:t>个字节，则程序计数器加</a:t>
            </a:r>
            <a:r>
              <a:rPr lang="en-US" altLang="zh-CN" dirty="0"/>
              <a:t>1</a:t>
            </a:r>
            <a:r>
              <a:rPr lang="zh-CN" altLang="en-US" dirty="0"/>
              <a:t>，若指令字长是</a:t>
            </a:r>
            <a:r>
              <a:rPr lang="en-US" altLang="zh-CN" dirty="0"/>
              <a:t>2</a:t>
            </a:r>
            <a:r>
              <a:rPr lang="zh-CN" altLang="en-US" dirty="0"/>
              <a:t>个字节，则程序计数器加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57052A8-7700-43E1-817C-259EFAD990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" y="0"/>
            <a:ext cx="973951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5435185"/>
      </p:ext>
    </p:extLst>
  </p:cSld>
  <p:clrMapOvr>
    <a:masterClrMapping/>
  </p:clrMapOvr>
  <p:transition spd="med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0580E9E-A2C1-4EDB-BA2E-1DDD5B66EE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6633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5340598"/>
      </p:ext>
    </p:extLst>
  </p:cSld>
  <p:clrMapOvr>
    <a:masterClrMapping/>
  </p:clrMapOvr>
  <p:transition spd="med"/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r>
              <a:rPr lang="zh-CN" altLang="en-US" dirty="0"/>
              <a:t>重点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3688D6D-7537-456E-9841-679D5E27C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389130"/>
      </p:ext>
    </p:extLst>
  </p:cSld>
  <p:clrMapOvr>
    <a:masterClrMapping/>
  </p:clrMapOvr>
  <p:transition spd="med"/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49E5DAE-E9A6-4729-96A8-60F257AAC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6111293"/>
      </p:ext>
    </p:extLst>
  </p:cSld>
  <p:clrMapOvr>
    <a:masterClrMapping/>
  </p:clrMapOvr>
  <p:transition spd="med"/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1D989DC-3E72-47A2-9B85-68C0D4DAE7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48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089494"/>
      </p:ext>
    </p:extLst>
  </p:cSld>
  <p:clrMapOvr>
    <a:masterClrMapping/>
  </p:clrMapOvr>
  <p:transition spd="med"/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F24BB50-7B0F-49EA-935B-F57F62874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5448176"/>
      </p:ext>
    </p:extLst>
  </p:cSld>
  <p:clrMapOvr>
    <a:masterClrMapping/>
  </p:clrMapOvr>
  <p:transition spd="med"/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DE07A4-4D73-45DC-A715-DC747CEC53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8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529058"/>
      </p:ext>
    </p:extLst>
  </p:cSld>
  <p:clrMapOvr>
    <a:masterClrMapping/>
  </p:clrMapOvr>
  <p:transition spd="med"/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C1A6F26-7548-4524-A9B0-D7DC92D77A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9738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854371"/>
      </p:ext>
    </p:extLst>
  </p:cSld>
  <p:clrMapOvr>
    <a:masterClrMapping/>
  </p:clrMapOvr>
  <p:transition spd="med"/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FC52748-84AC-499E-8B33-F98F58DEE0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059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642301"/>
      </p:ext>
    </p:extLst>
  </p:cSld>
  <p:clrMapOvr>
    <a:masterClrMapping/>
  </p:clrMapOvr>
  <p:transition spd="med"/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46AE765-36A6-4BBF-9A64-684917FB61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0" y="0"/>
            <a:ext cx="95694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7321618"/>
      </p:ext>
    </p:extLst>
  </p:cSld>
  <p:clrMapOvr>
    <a:masterClrMapping/>
  </p:clrMapOvr>
  <p:transition spd="med"/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3228155-273E-452C-9D76-4CAD652683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75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362051"/>
      </p:ext>
    </p:extLst>
  </p:cSld>
  <p:clrMapOvr>
    <a:masterClrMapping/>
  </p:clrMapOvr>
  <p:transition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8307F28-3D35-41E2-9651-F7D0E60E8399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629297" y="1250302"/>
            <a:ext cx="2562703" cy="5607698"/>
          </a:xfrm>
        </p:spPr>
        <p:txBody>
          <a:bodyPr/>
          <a:lstStyle/>
          <a:p>
            <a:r>
              <a:rPr lang="zh-CN" altLang="en-US" dirty="0"/>
              <a:t>硬布线和微程序市重点。</a:t>
            </a:r>
            <a:endParaRPr lang="en-US" altLang="zh-CN" dirty="0"/>
          </a:p>
          <a:p>
            <a:r>
              <a:rPr lang="zh-CN" altLang="en-US" dirty="0"/>
              <a:t>了解译码的真正操作形式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9639E1-FFAC-4864-9FC8-D6EA2F19E0EB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931988B-EB16-4696-8D45-0294F2C083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2929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575712"/>
      </p:ext>
    </p:extLst>
  </p:cSld>
  <p:clrMapOvr>
    <a:masterClrMapping/>
  </p:clrMapOvr>
  <p:transition spd="med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6EB9FDB-8F95-42DA-B5BB-DF11942FFF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5274094"/>
      </p:ext>
    </p:extLst>
  </p:cSld>
  <p:clrMapOvr>
    <a:masterClrMapping/>
  </p:clrMapOvr>
  <p:transition spd="med"/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CA4EB3F-FCA4-42A9-964F-03E9298416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758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50390"/>
      </p:ext>
    </p:extLst>
  </p:cSld>
  <p:clrMapOvr>
    <a:masterClrMapping/>
  </p:clrMapOvr>
  <p:transition spd="med"/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26B90ED-F347-4DF8-92EA-3365D10D98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440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4125158"/>
      </p:ext>
    </p:extLst>
  </p:cSld>
  <p:clrMapOvr>
    <a:masterClrMapping/>
  </p:clrMapOvr>
  <p:transition spd="med"/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B143175-5B8D-415F-A155-2D4DD70608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012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7148943"/>
      </p:ext>
    </p:extLst>
  </p:cSld>
  <p:clrMapOvr>
    <a:masterClrMapping/>
  </p:clrMapOvr>
  <p:transition spd="med"/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r>
              <a:rPr lang="zh-CN" altLang="en-US" dirty="0"/>
              <a:t>操作序列：</a:t>
            </a:r>
            <a:endParaRPr lang="en-US" altLang="zh-CN" dirty="0"/>
          </a:p>
          <a:p>
            <a:r>
              <a:rPr lang="zh-CN" altLang="en-US" dirty="0"/>
              <a:t>取指令，</a:t>
            </a:r>
            <a:r>
              <a:rPr lang="en-US" altLang="zh-CN" dirty="0"/>
              <a:t>PC</a:t>
            </a:r>
            <a:r>
              <a:rPr lang="zh-CN" altLang="en-US" dirty="0"/>
              <a:t>自增</a:t>
            </a:r>
            <a:r>
              <a:rPr lang="en-US" altLang="zh-CN" dirty="0"/>
              <a:t>Mem[PC]-&gt;IR</a:t>
            </a:r>
          </a:p>
          <a:p>
            <a:r>
              <a:rPr lang="en-US" altLang="zh-CN" dirty="0"/>
              <a:t>PC+4-&gt;PC</a:t>
            </a:r>
          </a:p>
          <a:p>
            <a:r>
              <a:rPr lang="zh-CN" altLang="en-US" dirty="0"/>
              <a:t>读寄存器</a:t>
            </a:r>
            <a:r>
              <a:rPr lang="en-US" altLang="zh-CN" dirty="0"/>
              <a:t>:</a:t>
            </a:r>
          </a:p>
          <a:p>
            <a:r>
              <a:rPr lang="en-US" altLang="zh-CN" dirty="0"/>
              <a:t>Reg[</a:t>
            </a:r>
            <a:r>
              <a:rPr lang="en-US" altLang="zh-CN" dirty="0" err="1"/>
              <a:t>rs</a:t>
            </a:r>
            <a:r>
              <a:rPr lang="en-US" altLang="zh-CN" dirty="0"/>
              <a:t>]-&gt;A</a:t>
            </a:r>
          </a:p>
          <a:p>
            <a:r>
              <a:rPr lang="en-US" altLang="zh-CN" dirty="0"/>
              <a:t>Reg[rt]-&gt;B</a:t>
            </a:r>
          </a:p>
          <a:p>
            <a:r>
              <a:rPr lang="en-US" altLang="zh-CN" dirty="0"/>
              <a:t>ALU</a:t>
            </a:r>
            <a:r>
              <a:rPr lang="zh-CN" altLang="en-US" dirty="0"/>
              <a:t>运算</a:t>
            </a:r>
            <a:endParaRPr lang="en-US" altLang="zh-CN" dirty="0"/>
          </a:p>
          <a:p>
            <a:r>
              <a:rPr lang="en-US" altLang="zh-CN" dirty="0"/>
              <a:t>A(OP)B-&gt;F</a:t>
            </a:r>
          </a:p>
          <a:p>
            <a:r>
              <a:rPr lang="zh-CN" altLang="en-US" dirty="0"/>
              <a:t>结果存入寄存器</a:t>
            </a:r>
            <a:endParaRPr lang="en-US" altLang="zh-CN" dirty="0"/>
          </a:p>
          <a:p>
            <a:r>
              <a:rPr lang="en-US" altLang="zh-CN" dirty="0"/>
              <a:t>F-&gt;Reg[</a:t>
            </a:r>
            <a:r>
              <a:rPr lang="en-US" altLang="zh-CN" dirty="0" err="1"/>
              <a:t>rd</a:t>
            </a:r>
            <a:r>
              <a:rPr lang="en-US" altLang="zh-CN" dirty="0"/>
              <a:t>]</a:t>
            </a:r>
          </a:p>
          <a:p>
            <a:endParaRPr lang="en-US" altLang="zh-CN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1D7237D-C346-4002-8889-1CD0960FE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09840"/>
      </p:ext>
    </p:extLst>
  </p:cSld>
  <p:clrMapOvr>
    <a:masterClrMapping/>
  </p:clrMapOvr>
  <p:transition spd="med"/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6CF0360-F596-457A-BCD8-F22CF913A9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82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952469"/>
      </p:ext>
    </p:extLst>
  </p:cSld>
  <p:clrMapOvr>
    <a:masterClrMapping/>
  </p:clrMapOvr>
  <p:transition spd="med"/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DECC8B3-D350-4A61-8BB3-02B6EDE7E4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567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6273980"/>
      </p:ext>
    </p:extLst>
  </p:cSld>
  <p:clrMapOvr>
    <a:masterClrMapping/>
  </p:clrMapOvr>
  <p:transition spd="med"/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28206CC-D389-40F2-8E5F-E001D7F6D1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25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7560951"/>
      </p:ext>
    </p:extLst>
  </p:cSld>
  <p:clrMapOvr>
    <a:masterClrMapping/>
  </p:clrMapOvr>
  <p:transition spd="med"/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4E85273-1E57-48A5-A9B9-19069A2D4E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5186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776052"/>
      </p:ext>
    </p:extLst>
  </p:cSld>
  <p:clrMapOvr>
    <a:masterClrMapping/>
  </p:clrMapOvr>
  <p:transition spd="med"/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B91588A-09C8-4CC9-8118-C97795EFA86D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9550400" y="1278294"/>
            <a:ext cx="2641600" cy="5579706"/>
          </a:xfrm>
        </p:spPr>
        <p:txBody>
          <a:bodyPr/>
          <a:lstStyle/>
          <a:p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4FF83F2-0297-4AB0-B174-934FC6026C4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480EC5-136E-4B7A-AC47-91183D1C3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1751" y="0"/>
            <a:ext cx="958215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61095"/>
      </p:ext>
    </p:extLst>
  </p:cSld>
  <p:clrMapOvr>
    <a:masterClrMapping/>
  </p:clrMapOvr>
  <p:transition spd="med"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OPIC_ID" val="2869567"/>
  <p:tag name="KSO_WM_TEMPLATE_OUTLINE_ID" val="15"/>
  <p:tag name="KSO_WM_TEMPLATE_SCENE_ID" val="1"/>
  <p:tag name="KSO_WM_TEMPLATE_JOB_ID" val="2"/>
  <p:tag name="KSO_WM_TEMPLATE_TOPIC_DEFAULT" val="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SIAT">
  <a:themeElements>
    <a:clrScheme name="自定义 1">
      <a:dk1>
        <a:srgbClr val="2B6890"/>
      </a:dk1>
      <a:lt1>
        <a:sysClr val="window" lastClr="FFFFFF"/>
      </a:lt1>
      <a:dk2>
        <a:srgbClr val="737572"/>
      </a:dk2>
      <a:lt2>
        <a:srgbClr val="FFFFFF"/>
      </a:lt2>
      <a:accent1>
        <a:srgbClr val="3A8BC1"/>
      </a:accent1>
      <a:accent2>
        <a:srgbClr val="445469"/>
      </a:accent2>
      <a:accent3>
        <a:srgbClr val="3A8BC1"/>
      </a:accent3>
      <a:accent4>
        <a:srgbClr val="445469"/>
      </a:accent4>
      <a:accent5>
        <a:srgbClr val="3A8BC1"/>
      </a:accent5>
      <a:accent6>
        <a:srgbClr val="445469"/>
      </a:accent6>
      <a:hlink>
        <a:srgbClr val="1E9272"/>
      </a:hlink>
      <a:folHlink>
        <a:srgbClr val="32FFBF"/>
      </a:folHlink>
    </a:clrScheme>
    <a:fontScheme name="自定义 1">
      <a:majorFont>
        <a:latin typeface="Calibri"/>
        <a:ea typeface="微软雅黑"/>
        <a:cs typeface=""/>
      </a:majorFont>
      <a:minorFont>
        <a:latin typeface="Calibri"/>
        <a:ea typeface="微软雅黑"/>
        <a:cs typeface=""/>
      </a:minorFont>
    </a:fontScheme>
    <a:fmtScheme name="SIAT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0000" dir="5400000" rotWithShape="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25400">
          <a:solidFill>
            <a:srgbClr val="011C96"/>
          </a:solidFill>
          <a:miter lim="400000"/>
        </a:ln>
      </a:spPr>
      <a:bodyPr lIns="45719" rIns="45719"/>
      <a:lstStyle>
        <a:defPPr>
          <a:defRPr/>
        </a:defPPr>
      </a:lst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blurRad="38100" dist="20000" dir="5400000" rotWithShape="0">
            <a:srgbClr val="000000">
              <a:alpha val="38000"/>
            </a:srgbClr>
          </a:outerShdw>
        </a:effectLst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9" tIns="45719" rIns="45719" bIns="45719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Arial" panose="020B06040202020202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560</TotalTime>
  <Words>2904</Words>
  <Application>Microsoft Office PowerPoint</Application>
  <PresentationFormat>宽屏</PresentationFormat>
  <Paragraphs>420</Paragraphs>
  <Slides>207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207</vt:i4>
      </vt:variant>
    </vt:vector>
  </HeadingPairs>
  <TitlesOfParts>
    <vt:vector size="215" baseType="lpstr">
      <vt:lpstr>等线</vt:lpstr>
      <vt:lpstr>等线 Light</vt:lpstr>
      <vt:lpstr>微软雅黑</vt:lpstr>
      <vt:lpstr>Arial</vt:lpstr>
      <vt:lpstr>Calibri</vt:lpstr>
      <vt:lpstr>Cambria Math</vt:lpstr>
      <vt:lpstr>Office 主题​​</vt:lpstr>
      <vt:lpstr>1_SIAT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yongjie li</dc:creator>
  <cp:lastModifiedBy>yongjie li</cp:lastModifiedBy>
  <cp:revision>31</cp:revision>
  <dcterms:created xsi:type="dcterms:W3CDTF">2019-11-13T11:10:06Z</dcterms:created>
  <dcterms:modified xsi:type="dcterms:W3CDTF">2019-11-15T14:21:43Z</dcterms:modified>
</cp:coreProperties>
</file>